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72" r:id="rId6"/>
    <p:sldId id="258" r:id="rId7"/>
    <p:sldId id="261" r:id="rId8"/>
    <p:sldId id="262" r:id="rId9"/>
    <p:sldId id="273" r:id="rId10"/>
    <p:sldId id="263" r:id="rId11"/>
    <p:sldId id="264" r:id="rId12"/>
    <p:sldId id="275" r:id="rId13"/>
    <p:sldId id="276" r:id="rId14"/>
    <p:sldId id="274" r:id="rId15"/>
    <p:sldId id="277" r:id="rId16"/>
    <p:sldId id="278" r:id="rId17"/>
    <p:sldId id="279" r:id="rId18"/>
    <p:sldId id="280" r:id="rId19"/>
    <p:sldId id="281" r:id="rId20"/>
    <p:sldId id="282" r:id="rId21"/>
    <p:sldId id="283" r:id="rId22"/>
    <p:sldId id="284" r:id="rId23"/>
    <p:sldId id="285" r:id="rId24"/>
    <p:sldId id="287" r:id="rId25"/>
    <p:sldId id="289" r:id="rId26"/>
    <p:sldId id="290" r:id="rId27"/>
    <p:sldId id="291" r:id="rId28"/>
    <p:sldId id="292" r:id="rId29"/>
    <p:sldId id="265" r:id="rId30"/>
    <p:sldId id="266" r:id="rId31"/>
    <p:sldId id="293" r:id="rId32"/>
    <p:sldId id="294" r:id="rId33"/>
    <p:sldId id="295" r:id="rId34"/>
    <p:sldId id="296" r:id="rId35"/>
    <p:sldId id="297" r:id="rId36"/>
    <p:sldId id="298" r:id="rId37"/>
    <p:sldId id="299" r:id="rId38"/>
  </p:sldIdLst>
  <p:sldSz cx="9144000" cy="6858000" type="screen4x3"/>
  <p:notesSz cx="6858000" cy="9144000"/>
  <p:defaultText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12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1819982D-CF72-438C-873D-ADC7BBCC74DA}" type="datetimeFigureOut">
              <a:rPr lang="ms-MY" smtClean="0"/>
              <a:t>6/05/2021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84351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1819982D-CF72-438C-873D-ADC7BBCC74DA}" type="datetimeFigureOut">
              <a:rPr lang="ms-MY" smtClean="0"/>
              <a:t>6/05/2021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120150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1819982D-CF72-438C-873D-ADC7BBCC74DA}" type="datetimeFigureOut">
              <a:rPr lang="ms-MY" smtClean="0"/>
              <a:t>6/05/2021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454941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455CFCF-49C9-5249-B4B9-DC3418D7405D}"/>
              </a:ext>
            </a:extLst>
          </p:cNvPr>
          <p:cNvSpPr>
            <a:spLocks noGrp="1"/>
          </p:cNvSpPr>
          <p:nvPr>
            <p:ph type="pic" sz="quarter" idx="14"/>
          </p:nvPr>
        </p:nvSpPr>
        <p:spPr>
          <a:xfrm>
            <a:off x="0" y="-1"/>
            <a:ext cx="9144000" cy="6858001"/>
          </a:xfrm>
          <a:prstGeom prst="rect">
            <a:avLst/>
          </a:prstGeom>
          <a:solidFill>
            <a:schemeClr val="bg1"/>
          </a:solidFill>
          <a:effectLst/>
        </p:spPr>
        <p:txBody>
          <a:bodyPr wrap="square">
            <a:noAutofit/>
          </a:bodyPr>
          <a:lstStyle>
            <a:lvl1pPr marL="0" indent="0">
              <a:buNone/>
              <a:defRPr sz="1200" b="0" i="0">
                <a:ln>
                  <a:noFill/>
                </a:ln>
                <a:solidFill>
                  <a:schemeClr val="tx2"/>
                </a:solidFill>
                <a:latin typeface="Libre Franklin Light" pitchFamily="2" charset="77"/>
                <a:ea typeface="Roboto Regular" charset="0"/>
                <a:cs typeface="Rubik Light" panose="02000604000000020004" pitchFamily="2" charset="-79"/>
              </a:defRPr>
            </a:lvl1pPr>
          </a:lstStyle>
          <a:p>
            <a:endParaRPr lang="en-US" dirty="0"/>
          </a:p>
        </p:txBody>
      </p:sp>
    </p:spTree>
    <p:extLst>
      <p:ext uri="{BB962C8B-B14F-4D97-AF65-F5344CB8AC3E}">
        <p14:creationId xmlns:p14="http://schemas.microsoft.com/office/powerpoint/2010/main" val="413131819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1819982D-CF72-438C-873D-ADC7BBCC74DA}" type="datetimeFigureOut">
              <a:rPr lang="ms-MY" smtClean="0"/>
              <a:t>6/05/2021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296912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19982D-CF72-438C-873D-ADC7BBCC74DA}" type="datetimeFigureOut">
              <a:rPr lang="ms-MY" smtClean="0"/>
              <a:t>6/05/2021</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429090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1819982D-CF72-438C-873D-ADC7BBCC74DA}" type="datetimeFigureOut">
              <a:rPr lang="ms-MY" smtClean="0"/>
              <a:t>6/05/2021</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3038876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1819982D-CF72-438C-873D-ADC7BBCC74DA}" type="datetimeFigureOut">
              <a:rPr lang="ms-MY" smtClean="0"/>
              <a:t>6/05/2021</a:t>
            </a:fld>
            <a:endParaRPr lang="ms-MY"/>
          </a:p>
        </p:txBody>
      </p:sp>
      <p:sp>
        <p:nvSpPr>
          <p:cNvPr id="8" name="Footer Placeholder 7"/>
          <p:cNvSpPr>
            <a:spLocks noGrp="1"/>
          </p:cNvSpPr>
          <p:nvPr>
            <p:ph type="ftr" sz="quarter" idx="11"/>
          </p:nvPr>
        </p:nvSpPr>
        <p:spPr/>
        <p:txBody>
          <a:bodyPr/>
          <a:lstStyle/>
          <a:p>
            <a:endParaRPr lang="ms-MY"/>
          </a:p>
        </p:txBody>
      </p:sp>
      <p:sp>
        <p:nvSpPr>
          <p:cNvPr id="9" name="Slide Number Placeholder 8"/>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570874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1819982D-CF72-438C-873D-ADC7BBCC74DA}" type="datetimeFigureOut">
              <a:rPr lang="ms-MY" smtClean="0"/>
              <a:t>6/05/2021</a:t>
            </a:fld>
            <a:endParaRPr lang="ms-MY"/>
          </a:p>
        </p:txBody>
      </p:sp>
      <p:sp>
        <p:nvSpPr>
          <p:cNvPr id="4" name="Footer Placeholder 3"/>
          <p:cNvSpPr>
            <a:spLocks noGrp="1"/>
          </p:cNvSpPr>
          <p:nvPr>
            <p:ph type="ftr" sz="quarter" idx="11"/>
          </p:nvPr>
        </p:nvSpPr>
        <p:spPr/>
        <p:txBody>
          <a:bodyPr/>
          <a:lstStyle/>
          <a:p>
            <a:endParaRPr lang="ms-MY"/>
          </a:p>
        </p:txBody>
      </p:sp>
      <p:sp>
        <p:nvSpPr>
          <p:cNvPr id="5" name="Slide Number Placeholder 4"/>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37308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9982D-CF72-438C-873D-ADC7BBCC74DA}" type="datetimeFigureOut">
              <a:rPr lang="ms-MY" smtClean="0"/>
              <a:t>6/05/2021</a:t>
            </a:fld>
            <a:endParaRPr lang="ms-MY"/>
          </a:p>
        </p:txBody>
      </p:sp>
      <p:sp>
        <p:nvSpPr>
          <p:cNvPr id="3" name="Footer Placeholder 2"/>
          <p:cNvSpPr>
            <a:spLocks noGrp="1"/>
          </p:cNvSpPr>
          <p:nvPr>
            <p:ph type="ftr" sz="quarter" idx="11"/>
          </p:nvPr>
        </p:nvSpPr>
        <p:spPr/>
        <p:txBody>
          <a:bodyPr/>
          <a:lstStyle/>
          <a:p>
            <a:endParaRPr lang="ms-MY"/>
          </a:p>
        </p:txBody>
      </p:sp>
      <p:sp>
        <p:nvSpPr>
          <p:cNvPr id="4" name="Slide Number Placeholder 3"/>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20249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19982D-CF72-438C-873D-ADC7BBCC74DA}" type="datetimeFigureOut">
              <a:rPr lang="ms-MY" smtClean="0"/>
              <a:t>6/05/2021</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46005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19982D-CF72-438C-873D-ADC7BBCC74DA}" type="datetimeFigureOut">
              <a:rPr lang="ms-MY" smtClean="0"/>
              <a:t>6/05/2021</a:t>
            </a:fld>
            <a:endParaRPr lang="ms-MY"/>
          </a:p>
        </p:txBody>
      </p:sp>
      <p:sp>
        <p:nvSpPr>
          <p:cNvPr id="6" name="Footer Placeholder 5"/>
          <p:cNvSpPr>
            <a:spLocks noGrp="1"/>
          </p:cNvSpPr>
          <p:nvPr>
            <p:ph type="ftr" sz="quarter" idx="11"/>
          </p:nvPr>
        </p:nvSpPr>
        <p:spPr/>
        <p:txBody>
          <a:bodyPr/>
          <a:lstStyle/>
          <a:p>
            <a:endParaRPr lang="ms-MY"/>
          </a:p>
        </p:txBody>
      </p:sp>
      <p:sp>
        <p:nvSpPr>
          <p:cNvPr id="7" name="Slide Number Placeholder 6"/>
          <p:cNvSpPr>
            <a:spLocks noGrp="1"/>
          </p:cNvSpPr>
          <p:nvPr>
            <p:ph type="sldNum" sz="quarter" idx="12"/>
          </p:nvPr>
        </p:nvSpPr>
        <p:spPr/>
        <p:txBody>
          <a:bodyPr/>
          <a:lstStyle/>
          <a:p>
            <a:fld id="{496B5BC1-1206-482A-A99D-868E7CBB4020}" type="slidenum">
              <a:rPr lang="ms-MY" smtClean="0"/>
              <a:t>‹#›</a:t>
            </a:fld>
            <a:endParaRPr lang="ms-MY"/>
          </a:p>
        </p:txBody>
      </p:sp>
    </p:spTree>
    <p:extLst>
      <p:ext uri="{BB962C8B-B14F-4D97-AF65-F5344CB8AC3E}">
        <p14:creationId xmlns:p14="http://schemas.microsoft.com/office/powerpoint/2010/main" val="90746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9982D-CF72-438C-873D-ADC7BBCC74DA}" type="datetimeFigureOut">
              <a:rPr lang="ms-MY" smtClean="0"/>
              <a:t>6/05/2021</a:t>
            </a:fld>
            <a:endParaRPr lang="ms-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B5BC1-1206-482A-A99D-868E7CBB4020}" type="slidenum">
              <a:rPr lang="ms-MY" smtClean="0"/>
              <a:t>‹#›</a:t>
            </a:fld>
            <a:endParaRPr lang="ms-MY"/>
          </a:p>
        </p:txBody>
      </p:sp>
    </p:spTree>
    <p:extLst>
      <p:ext uri="{BB962C8B-B14F-4D97-AF65-F5344CB8AC3E}">
        <p14:creationId xmlns:p14="http://schemas.microsoft.com/office/powerpoint/2010/main" val="2444386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3" y="-5823"/>
            <a:ext cx="9144000" cy="6858000"/>
          </a:xfrm>
          <a:prstGeom prst="rect">
            <a:avLst/>
          </a:prstGeom>
        </p:spPr>
      </p:pic>
      <p:pic>
        <p:nvPicPr>
          <p:cNvPr id="2050" name="Picture 2" descr="316px-Coat_of_arms_of_Terenggan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88640"/>
            <a:ext cx="933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2633" y="1451389"/>
            <a:ext cx="8712968" cy="646331"/>
          </a:xfrm>
          <a:prstGeom prst="rect">
            <a:avLst/>
          </a:prstGeom>
        </p:spPr>
        <p:txBody>
          <a:bodyPr wrap="square">
            <a:spAutoFit/>
          </a:bodyPr>
          <a:lstStyle/>
          <a:p>
            <a:pPr algn="ctr"/>
            <a:r>
              <a:rPr lang="en-US" sz="3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Bernard MT Condensed" pitchFamily="18" charset="0"/>
              </a:rPr>
              <a:t>JABATAN HAL EHWAL AGAMA TERENGGANU</a:t>
            </a:r>
            <a:endParaRPr lang="en-US" sz="3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Bernard MT Condensed" pitchFamily="18" charset="0"/>
            </a:endParaRPr>
          </a:p>
        </p:txBody>
      </p:sp>
      <p:sp>
        <p:nvSpPr>
          <p:cNvPr id="8" name="Rectangle 7"/>
          <p:cNvSpPr/>
          <p:nvPr/>
        </p:nvSpPr>
        <p:spPr>
          <a:xfrm>
            <a:off x="13786" y="2286000"/>
            <a:ext cx="9144000" cy="2308324"/>
          </a:xfrm>
          <a:prstGeom prst="rect">
            <a:avLst/>
          </a:prstGeom>
          <a:noFill/>
          <a:ln>
            <a:solidFill>
              <a:schemeClr val="accent6">
                <a:lumMod val="75000"/>
              </a:schemeClr>
            </a:solidFill>
          </a:ln>
        </p:spPr>
        <p:txBody>
          <a:bodyPr wrap="square">
            <a:spAutoFit/>
          </a:bodyPr>
          <a:lstStyle/>
          <a:p>
            <a:pPr algn="ctr">
              <a:spcAft>
                <a:spcPts val="0"/>
              </a:spcAft>
            </a:pPr>
            <a:r>
              <a:rPr lang="en-US" sz="4800" b="1" dirty="0">
                <a:solidFill>
                  <a:srgbClr val="002060"/>
                </a:solidFill>
                <a:latin typeface="Tahoma" panose="020B0604030504040204" pitchFamily="34" charset="0"/>
                <a:ea typeface="Calibri" panose="020F0502020204030204" pitchFamily="34" charset="0"/>
                <a:cs typeface="Arial" panose="020B0604020202020204" pitchFamily="34" charset="0"/>
              </a:rPr>
              <a:t>KESEDARAN BERZAKAT </a:t>
            </a:r>
            <a:endParaRPr lang="en-US" sz="4800" b="1" dirty="0" smtClean="0">
              <a:solidFill>
                <a:srgbClr val="002060"/>
              </a:solidFill>
              <a:latin typeface="Tahoma" panose="020B0604030504040204" pitchFamily="34" charset="0"/>
              <a:ea typeface="Calibri" panose="020F0502020204030204" pitchFamily="34" charset="0"/>
              <a:cs typeface="Arial" panose="020B0604020202020204" pitchFamily="34" charset="0"/>
            </a:endParaRPr>
          </a:p>
          <a:p>
            <a:pPr algn="ctr">
              <a:spcAft>
                <a:spcPts val="0"/>
              </a:spcAft>
            </a:pPr>
            <a:r>
              <a:rPr lang="en-US" sz="4800" b="1" dirty="0" smtClean="0">
                <a:solidFill>
                  <a:srgbClr val="002060"/>
                </a:solidFill>
                <a:latin typeface="Tahoma" panose="020B0604030504040204" pitchFamily="34" charset="0"/>
                <a:ea typeface="Calibri" panose="020F0502020204030204" pitchFamily="34" charset="0"/>
                <a:cs typeface="Arial" panose="020B0604020202020204" pitchFamily="34" charset="0"/>
              </a:rPr>
              <a:t>DAN </a:t>
            </a:r>
            <a:r>
              <a:rPr lang="en-US" sz="4800" b="1" dirty="0">
                <a:solidFill>
                  <a:srgbClr val="002060"/>
                </a:solidFill>
                <a:latin typeface="Tahoma" panose="020B0604030504040204" pitchFamily="34" charset="0"/>
                <a:ea typeface="Calibri" panose="020F0502020204030204" pitchFamily="34" charset="0"/>
                <a:cs typeface="Arial" panose="020B0604020202020204" pitchFamily="34" charset="0"/>
              </a:rPr>
              <a:t>BERSEDEKAH</a:t>
            </a:r>
            <a:endParaRPr lang="en-MY" sz="4000" dirty="0">
              <a:solidFill>
                <a:srgbClr val="002060"/>
              </a:solidFill>
              <a:latin typeface="Calibri" panose="020F0502020204030204" pitchFamily="34" charset="0"/>
              <a:ea typeface="Calibri" panose="020F0502020204030204" pitchFamily="34" charset="0"/>
              <a:cs typeface="Arial" panose="020B0604020202020204" pitchFamily="34" charset="0"/>
            </a:endParaRPr>
          </a:p>
          <a:p>
            <a:pPr algn="ctr"/>
            <a:r>
              <a:rPr lang="en-US" sz="4800" b="1" dirty="0">
                <a:solidFill>
                  <a:srgbClr val="002060"/>
                </a:solidFill>
                <a:latin typeface="Tahoma" panose="020B0604030504040204" pitchFamily="34" charset="0"/>
                <a:ea typeface="Times New Roman" panose="02020603050405020304" pitchFamily="18" charset="0"/>
              </a:rPr>
              <a:t>DI BULAN RAMADAN</a:t>
            </a:r>
            <a:endParaRPr lang="en-US" sz="48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Arial Rounded MT Bold" pitchFamily="34" charset="0"/>
            </a:endParaRPr>
          </a:p>
        </p:txBody>
      </p:sp>
      <p:sp>
        <p:nvSpPr>
          <p:cNvPr id="9" name="Rectangle 8"/>
          <p:cNvSpPr/>
          <p:nvPr/>
        </p:nvSpPr>
        <p:spPr>
          <a:xfrm>
            <a:off x="5148063" y="5562600"/>
            <a:ext cx="3985051" cy="1200329"/>
          </a:xfrm>
          <a:prstGeom prst="rect">
            <a:avLst/>
          </a:prstGeom>
        </p:spPr>
        <p:txBody>
          <a:bodyPr wrap="square">
            <a:spAutoFit/>
          </a:bodyPr>
          <a:lstStyle/>
          <a:p>
            <a:pPr algn="ctr" fontAlgn="auto">
              <a:spcBef>
                <a:spcPts val="0"/>
              </a:spcBef>
              <a:spcAft>
                <a:spcPts val="0"/>
              </a:spcAft>
              <a:defRPr/>
            </a:pP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25</a:t>
            </a: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Ramadan </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1442H </a:t>
            </a:r>
            <a:endPar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endParaRPr>
          </a:p>
          <a:p>
            <a:pPr algn="ctr" fontAlgn="auto">
              <a:spcBef>
                <a:spcPts val="0"/>
              </a:spcBef>
              <a:spcAft>
                <a:spcPts val="0"/>
              </a:spcAft>
              <a:defRPr/>
            </a:pP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07 Mei</a:t>
            </a:r>
            <a:r>
              <a:rPr lang="en-US" sz="2400" b="1" dirty="0" smtClean="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 </a:t>
            </a: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erlin Sans FB Demi" pitchFamily="34" charset="0"/>
              </a:rPr>
              <a:t>2021M</a:t>
            </a:r>
          </a:p>
          <a:p>
            <a:pPr algn="ctr" fontAlgn="auto">
              <a:spcBef>
                <a:spcPts val="0"/>
              </a:spcBef>
              <a:spcAft>
                <a:spcPts val="0"/>
              </a:spcAft>
              <a:defRPr/>
            </a:pPr>
            <a:r>
              <a:rPr lang="en-US" sz="2400" b="1" dirty="0">
                <a:ln>
                  <a:solidFill>
                    <a:sysClr val="windowText" lastClr="000000"/>
                  </a:solidFill>
                </a:ln>
                <a:solidFill>
                  <a:srgbClr val="FF00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p>
        </p:txBody>
      </p:sp>
    </p:spTree>
    <p:extLst>
      <p:ext uri="{BB962C8B-B14F-4D97-AF65-F5344CB8AC3E}">
        <p14:creationId xmlns:p14="http://schemas.microsoft.com/office/powerpoint/2010/main" val="2965070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5"/>
            <a:ext cx="9144000" cy="6858000"/>
          </a:xfrm>
          <a:prstGeom prst="rect">
            <a:avLst/>
          </a:prstGeom>
        </p:spPr>
      </p:pic>
      <p:sp>
        <p:nvSpPr>
          <p:cNvPr id="3" name="Rectangle 2"/>
          <p:cNvSpPr/>
          <p:nvPr/>
        </p:nvSpPr>
        <p:spPr>
          <a:xfrm>
            <a:off x="368795" y="124515"/>
            <a:ext cx="8399442" cy="954107"/>
          </a:xfrm>
          <a:prstGeom prst="rect">
            <a:avLst/>
          </a:prstGeom>
        </p:spPr>
        <p:txBody>
          <a:bodyPr wrap="square">
            <a:spAutoFit/>
          </a:bodyPr>
          <a:lstStyle/>
          <a:p>
            <a:pPr algn="ctr" fontAlgn="auto">
              <a:spcBef>
                <a:spcPts val="0"/>
              </a:spcBef>
              <a:spcAft>
                <a:spcPts val="0"/>
              </a:spcAft>
              <a:defRPr/>
            </a:pP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Taala</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al-</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Taubah</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103</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484" y="1196752"/>
            <a:ext cx="9144000" cy="1785104"/>
          </a:xfrm>
          <a:prstGeom prst="rect">
            <a:avLst/>
          </a:prstGeom>
          <a:solidFill>
            <a:schemeClr val="accent6">
              <a:lumMod val="50000"/>
              <a:alpha val="18000"/>
            </a:schemeClr>
          </a:solidFill>
        </p:spPr>
        <p:txBody>
          <a:bodyPr wrap="square">
            <a:spAutoFit/>
          </a:bodyPr>
          <a:lstStyle/>
          <a:p>
            <a:pPr algn="ctr"/>
            <a:r>
              <a:rPr lang="ar-EG" sz="55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rPr>
              <a:t>خُذْ مِنْ أَمْوَالِهِمْ صَدَقَةً تُطَهِّرُهُمْ وَتُزَكِّيهِمْ بِهَا وَصَلِّ عَلَيْهِمْ ۖ إِنَّ صَلَاتَكَ سَكَنٌ لَهُمْ ۗ وَاللَّهُ سَمِيعٌ عَلِيمٌ</a:t>
            </a:r>
            <a:endParaRPr lang="en-US" sz="55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itchFamily="18" charset="-78"/>
              <a:cs typeface="Traditional Arabic" pitchFamily="18" charset="-78"/>
            </a:endParaRPr>
          </a:p>
        </p:txBody>
      </p:sp>
      <p:sp>
        <p:nvSpPr>
          <p:cNvPr id="5" name="Rectangle 1"/>
          <p:cNvSpPr>
            <a:spLocks noChangeArrowheads="1"/>
          </p:cNvSpPr>
          <p:nvPr/>
        </p:nvSpPr>
        <p:spPr bwMode="auto">
          <a:xfrm>
            <a:off x="0" y="3435385"/>
            <a:ext cx="9144000" cy="3539430"/>
          </a:xfrm>
          <a:prstGeom prst="rect">
            <a:avLst/>
          </a:prstGeom>
          <a:solidFill>
            <a:srgbClr val="00B0F0">
              <a:alpha val="4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Ambilah</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sebahagian</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daripada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harta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mereka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sebagai</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zakat,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supaya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dengannya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engkau</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membersihkan</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mereka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daripada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dosa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dan</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akhlak</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yang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buruk</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dan</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mensucikan</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mereka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dari</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akhlak</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yang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buruk</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serta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doakanlah</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untuk</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mereka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ini</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kerana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sesungguhnya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doamu</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itu</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menjadi</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ketenteraman</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jiwa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bagi</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mereka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Ingatlah</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Allah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Maha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Mendengar</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lagi</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Maha</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 </a:t>
            </a:r>
            <a:r>
              <a:rPr lang="en-MY" sz="2800" b="1" spc="50" dirty="0" err="1">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mengetahui</a:t>
            </a:r>
            <a:r>
              <a:rPr lang="en-MY" sz="2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a:t>
            </a:r>
            <a:endParaRPr lang="en-US" sz="28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056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23528" y="188640"/>
            <a:ext cx="8316416" cy="523220"/>
          </a:xfrm>
          <a:prstGeom prst="rect">
            <a:avLst/>
          </a:prstGeom>
        </p:spPr>
        <p:txBody>
          <a:bodyPr wrap="square">
            <a:spAutoFit/>
          </a:bodyPr>
          <a:lstStyle/>
          <a:p>
            <a:pPr algn="ct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Kewajipan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Zakat</a:t>
            </a:r>
            <a:endParaRPr lang="en-MY" sz="2800" b="1" dirty="0"/>
          </a:p>
        </p:txBody>
      </p:sp>
      <p:sp>
        <p:nvSpPr>
          <p:cNvPr id="6" name="Snip Same Side Corner Rectangle 5"/>
          <p:cNvSpPr/>
          <p:nvPr/>
        </p:nvSpPr>
        <p:spPr>
          <a:xfrm>
            <a:off x="323528" y="1268760"/>
            <a:ext cx="8083152" cy="2736304"/>
          </a:xfrm>
          <a:prstGeom prst="snip2SameRect">
            <a:avLst>
              <a:gd name="adj1" fmla="val 10248"/>
              <a:gd name="adj2" fmla="val 10862"/>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50000" t="50000" r="50000" b="50000"/>
            </a:path>
            <a:tileRect/>
          </a:gradFill>
          <a:ln w="28575">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Zakat </a:t>
            </a:r>
            <a:r>
              <a:rPr lang="en-US" sz="3000"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fitrah</a:t>
            </a:r>
            <a:r>
              <a:rPr lang="en-US" sz="3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diwajibkan</a:t>
            </a:r>
            <a:r>
              <a:rPr lang="en-US" sz="3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a:t>
            </a:r>
            <a:r>
              <a:rPr lang="en-US" sz="3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atas</a:t>
            </a:r>
            <a:r>
              <a:rPr lang="en-US" sz="3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setiap</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muslim</a:t>
            </a:r>
            <a:r>
              <a:rPr lang="en-US" sz="3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yang </a:t>
            </a:r>
            <a:r>
              <a:rPr lang="en-US" sz="3000"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mempunyai</a:t>
            </a:r>
            <a:r>
              <a:rPr lang="en-US" sz="3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lebihan</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makanan</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atau</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harta</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daripada</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keperluan</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diri</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tanggungannya</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pada</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malam</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dan</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pagi</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hari</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r>
              <a:rPr lang="en-US" sz="3000"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raya</a:t>
            </a:r>
            <a:r>
              <a:rPr lang="en-US" sz="3000"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a:t>
            </a:r>
            <a:endParaRPr lang="en-US" sz="3000" i="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Rounded Rectangle 6"/>
          <p:cNvSpPr/>
          <p:nvPr/>
        </p:nvSpPr>
        <p:spPr>
          <a:xfrm>
            <a:off x="323528" y="4221088"/>
            <a:ext cx="8496944" cy="2520280"/>
          </a:xfrm>
          <a:prstGeom prst="roundRect">
            <a:avLst>
              <a:gd name="adj" fmla="val 351"/>
            </a:avLst>
          </a:prstGeom>
          <a:solidFill>
            <a:schemeClr val="accent2">
              <a:alpha val="67000"/>
            </a:schemeClr>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ms-MY" sz="3200" b="1" dirty="0" smtClean="0"/>
              <a:t>Kewajipan ini keatas orang </a:t>
            </a:r>
            <a:r>
              <a:rPr lang="en-US" sz="3200" b="1" dirty="0" smtClean="0"/>
              <a:t>yang </a:t>
            </a:r>
            <a:r>
              <a:rPr lang="en-US" sz="3200" b="1" dirty="0" err="1"/>
              <a:t>hidup</a:t>
            </a:r>
            <a:r>
              <a:rPr lang="en-US" sz="3200" b="1" dirty="0"/>
              <a:t> di kala </a:t>
            </a:r>
            <a:r>
              <a:rPr lang="en-US" sz="3200" b="1" dirty="0" err="1"/>
              <a:t>matahari</a:t>
            </a:r>
            <a:r>
              <a:rPr lang="en-US" sz="3200" b="1" dirty="0"/>
              <a:t> </a:t>
            </a:r>
            <a:r>
              <a:rPr lang="en-US" sz="3200" b="1" dirty="0" err="1"/>
              <a:t>terbenam</a:t>
            </a:r>
            <a:r>
              <a:rPr lang="en-US" sz="3200" b="1" dirty="0"/>
              <a:t> </a:t>
            </a:r>
            <a:r>
              <a:rPr lang="en-US" sz="3200" b="1" dirty="0" err="1"/>
              <a:t>pada</a:t>
            </a:r>
            <a:r>
              <a:rPr lang="en-US" sz="3200" b="1" dirty="0"/>
              <a:t> </a:t>
            </a:r>
            <a:r>
              <a:rPr lang="en-US" sz="3200" b="1" dirty="0" err="1"/>
              <a:t>hari</a:t>
            </a:r>
            <a:r>
              <a:rPr lang="en-US" sz="3200" b="1" dirty="0"/>
              <a:t> </a:t>
            </a:r>
            <a:r>
              <a:rPr lang="en-US" sz="3200" b="1" dirty="0" err="1"/>
              <a:t>akhir</a:t>
            </a:r>
            <a:r>
              <a:rPr lang="en-US" sz="3200" b="1" dirty="0"/>
              <a:t> </a:t>
            </a:r>
            <a:r>
              <a:rPr lang="en-US" sz="3200" b="1" dirty="0" err="1"/>
              <a:t>dalam</a:t>
            </a:r>
            <a:r>
              <a:rPr lang="en-US" sz="3200" b="1" dirty="0"/>
              <a:t> </a:t>
            </a:r>
            <a:r>
              <a:rPr lang="en-US" sz="3200" b="1" dirty="0" err="1"/>
              <a:t>bulan</a:t>
            </a:r>
            <a:r>
              <a:rPr lang="en-US" sz="3200" b="1" dirty="0"/>
              <a:t> Ramadhan </a:t>
            </a:r>
            <a:r>
              <a:rPr lang="en-US" sz="3200" b="1" dirty="0" err="1"/>
              <a:t>atau</a:t>
            </a:r>
            <a:r>
              <a:rPr lang="en-US" sz="3200" b="1" dirty="0"/>
              <a:t> </a:t>
            </a:r>
            <a:r>
              <a:rPr lang="en-US" sz="3200" b="1" dirty="0" err="1"/>
              <a:t>meninggal</a:t>
            </a:r>
            <a:r>
              <a:rPr lang="en-US" sz="3200" b="1" dirty="0"/>
              <a:t> </a:t>
            </a:r>
            <a:r>
              <a:rPr lang="en-US" sz="3200" b="1" dirty="0" err="1"/>
              <a:t>dunia</a:t>
            </a:r>
            <a:r>
              <a:rPr lang="en-US" sz="3200" b="1" dirty="0"/>
              <a:t> </a:t>
            </a:r>
            <a:r>
              <a:rPr lang="en-US" sz="3200" b="1" dirty="0" err="1"/>
              <a:t>selepas</a:t>
            </a:r>
            <a:r>
              <a:rPr lang="en-US" sz="3200" b="1" dirty="0"/>
              <a:t> </a:t>
            </a:r>
            <a:r>
              <a:rPr lang="en-US" sz="3200" b="1" dirty="0" err="1"/>
              <a:t>terbenamnya</a:t>
            </a:r>
            <a:r>
              <a:rPr lang="en-US" sz="3200" b="1" dirty="0"/>
              <a:t> </a:t>
            </a:r>
            <a:r>
              <a:rPr lang="en-US" sz="3200" b="1" dirty="0" err="1"/>
              <a:t>matahari</a:t>
            </a:r>
            <a:r>
              <a:rPr lang="en-US" sz="3200" b="1" dirty="0"/>
              <a:t> </a:t>
            </a:r>
            <a:r>
              <a:rPr lang="en-US" sz="3200" b="1" dirty="0" err="1"/>
              <a:t>pada</a:t>
            </a:r>
            <a:r>
              <a:rPr lang="en-US" sz="3200" b="1" dirty="0"/>
              <a:t> </a:t>
            </a:r>
            <a:r>
              <a:rPr lang="en-US" sz="3200" b="1" dirty="0" err="1"/>
              <a:t>hari</a:t>
            </a:r>
            <a:r>
              <a:rPr lang="en-US" sz="3200" b="1" dirty="0"/>
              <a:t> </a:t>
            </a:r>
            <a:r>
              <a:rPr lang="en-US" sz="3200" b="1" dirty="0" err="1"/>
              <a:t>akhir</a:t>
            </a:r>
            <a:r>
              <a:rPr lang="en-US" sz="3200" b="1" dirty="0"/>
              <a:t> </a:t>
            </a:r>
            <a:r>
              <a:rPr lang="en-US" sz="3200" b="1" dirty="0" err="1"/>
              <a:t>dalam</a:t>
            </a:r>
            <a:r>
              <a:rPr lang="en-US" sz="3200" b="1" dirty="0"/>
              <a:t> </a:t>
            </a:r>
            <a:r>
              <a:rPr lang="en-US" sz="3200" b="1" dirty="0" err="1"/>
              <a:t>bulan</a:t>
            </a:r>
            <a:r>
              <a:rPr lang="en-US" sz="3200" b="1" dirty="0"/>
              <a:t> Ramadhan</a:t>
            </a:r>
            <a:endParaRPr lang="en-US" sz="3200" b="1" dirty="0"/>
          </a:p>
        </p:txBody>
      </p:sp>
    </p:spTree>
    <p:extLst>
      <p:ext uri="{BB962C8B-B14F-4D97-AF65-F5344CB8AC3E}">
        <p14:creationId xmlns:p14="http://schemas.microsoft.com/office/powerpoint/2010/main" val="808056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23528" y="188640"/>
            <a:ext cx="8316416" cy="523220"/>
          </a:xfrm>
          <a:prstGeom prst="rect">
            <a:avLst/>
          </a:prstGeom>
        </p:spPr>
        <p:txBody>
          <a:bodyPr wrap="square">
            <a:spAutoFit/>
          </a:bodyPr>
          <a:lstStyle/>
          <a:p>
            <a:pPr algn="ctr"/>
            <a:r>
              <a:rPr lang="en-US" sz="28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Kewajipan</a:t>
            </a:r>
            <a:r>
              <a:rPr lang="en-US" sz="28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Zakat</a:t>
            </a:r>
            <a:endParaRPr lang="en-MY" sz="2800" b="1" dirty="0"/>
          </a:p>
        </p:txBody>
      </p:sp>
      <p:sp>
        <p:nvSpPr>
          <p:cNvPr id="7" name="Rounded Rectangle 6"/>
          <p:cNvSpPr/>
          <p:nvPr/>
        </p:nvSpPr>
        <p:spPr>
          <a:xfrm>
            <a:off x="307875" y="1340768"/>
            <a:ext cx="8568952" cy="5040560"/>
          </a:xfrm>
          <a:prstGeom prst="roundRect">
            <a:avLst>
              <a:gd name="adj" fmla="val 351"/>
            </a:avLst>
          </a:prstGeom>
          <a:solidFill>
            <a:schemeClr val="accent2">
              <a:alpha val="67000"/>
            </a:schemeClr>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dirty="0" smtClean="0"/>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Begitu</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juga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kanak-kanak</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yang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dilahirkan</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sebelum</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matahari</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terbenam</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pada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hari</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akhir</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dalam</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bulan</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Ramadan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dan</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hidup</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selepas</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terbenamnya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matahari</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serta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orang yang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memeluk</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Islam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sebelum</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terbenam</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matahari</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pada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hari</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akhir</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dalam</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bulan</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Ramadan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dan</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berkekalan</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Islamnya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2174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21030" y="242645"/>
            <a:ext cx="8399442" cy="523220"/>
          </a:xfrm>
          <a:prstGeom prst="rect">
            <a:avLst/>
          </a:prstGeom>
        </p:spPr>
        <p:txBody>
          <a:bodyPr wrap="square">
            <a:spAutoFit/>
          </a:bodyPr>
          <a:lstStyle/>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Hadis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Ibnu</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Abbas R.A</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484" y="1196752"/>
            <a:ext cx="9144000" cy="2308324"/>
          </a:xfrm>
          <a:prstGeom prst="rect">
            <a:avLst/>
          </a:prstGeom>
          <a:solidFill>
            <a:schemeClr val="accent6">
              <a:lumMod val="50000"/>
              <a:alpha val="18000"/>
            </a:schemeClr>
          </a:solidFill>
        </p:spPr>
        <p:txBody>
          <a:bodyPr wrap="square">
            <a:spAutoFit/>
          </a:bodyPr>
          <a:lstStyle/>
          <a:p>
            <a:pPr algn="ctr"/>
            <a:r>
              <a:rPr lang="ar-SA" sz="4800" b="1" dirty="0"/>
              <a:t>{فَرَضَ رَسُولُ اللَّهِ صَلَّى اللَّهُ عَلَيْهِ وَسَلَّمَ زَكَاةَ الْفِطْرِ طُهْرَةً لِلصَّائِمِ مِنَ اللَّغْوِ وَالرَّفَثِ وَطُعْمَةً لِلْمَسَاكِينِ ....}</a:t>
            </a:r>
            <a:r>
              <a:rPr lang="en-US" sz="4800" b="1" dirty="0"/>
              <a:t> </a:t>
            </a:r>
            <a:r>
              <a:rPr lang="ar-SA" sz="4800" b="1" dirty="0"/>
              <a:t>رواه أبو داود</a:t>
            </a:r>
            <a:endParaRPr lang="en-US" sz="13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5" name="Rectangle 1"/>
          <p:cNvSpPr>
            <a:spLocks noChangeArrowheads="1"/>
          </p:cNvSpPr>
          <p:nvPr/>
        </p:nvSpPr>
        <p:spPr bwMode="auto">
          <a:xfrm>
            <a:off x="0" y="3435390"/>
            <a:ext cx="9144000" cy="3539430"/>
          </a:xfrm>
          <a:prstGeom prst="rect">
            <a:avLst/>
          </a:prstGeom>
          <a:solidFill>
            <a:srgbClr val="00B0F0">
              <a:alpha val="4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MY" dirty="0"/>
              <a:t> </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Rasulullah</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s.a.w</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telah</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memfardhukan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zakat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fitrah</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pada</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bulan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Ramadan)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untuk</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mensucikan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bagi</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orang yang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berpuasa</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daripada</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segala</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perbuatan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lagha</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keji</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perkataan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yang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buruk</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(yang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dilakukan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ketika</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sedang</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berpuasa</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untuk</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dijadikan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makanan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bagi</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orang-orang yang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miskin</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HR Abu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Daud</a:t>
            </a:r>
            <a:endPar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1784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23528" y="188640"/>
            <a:ext cx="8316416" cy="707886"/>
          </a:xfrm>
          <a:prstGeom prst="rect">
            <a:avLst/>
          </a:prstGeom>
        </p:spPr>
        <p:txBody>
          <a:bodyPr wrap="square">
            <a:spAutoFit/>
          </a:bodyPr>
          <a:lstStyle/>
          <a:p>
            <a:pPr algn="ctr"/>
            <a:r>
              <a:rPr lang="en-US" sz="40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Kewajipan</a:t>
            </a:r>
            <a:r>
              <a:rPr lang="en-US" sz="40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rPr>
              <a:t> Zakat</a:t>
            </a:r>
            <a:endParaRPr lang="en-MY" sz="4000" b="1" dirty="0"/>
          </a:p>
        </p:txBody>
      </p:sp>
      <p:sp>
        <p:nvSpPr>
          <p:cNvPr id="7" name="Rounded Rectangle 6"/>
          <p:cNvSpPr/>
          <p:nvPr/>
        </p:nvSpPr>
        <p:spPr>
          <a:xfrm>
            <a:off x="323528" y="1340768"/>
            <a:ext cx="8188424" cy="5256584"/>
          </a:xfrm>
          <a:prstGeom prst="roundRect">
            <a:avLst>
              <a:gd name="adj" fmla="val 351"/>
            </a:avLst>
          </a:prstGeom>
          <a:solidFill>
            <a:schemeClr val="accent2">
              <a:alpha val="67000"/>
            </a:schemeClr>
          </a:solidFill>
          <a:ln w="38100">
            <a:solidFill>
              <a:schemeClr val="bg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Z</a:t>
            </a: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akat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harta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yang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diwajibkan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ke</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atas</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umat</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Islam yang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memiliki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harta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kekayaan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Ini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termasuklah</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zakat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emas</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perak</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wang</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simpanan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barang-barang</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perniagaan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binatang</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ternakan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hasil</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pertanian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zakat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pendapatan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saham</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zakat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galian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yang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kesemuanya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dikategorikan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oleh</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para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ulama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sebagai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zakat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harta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MY"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88103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68795" y="117504"/>
            <a:ext cx="8399442" cy="954107"/>
          </a:xfrm>
          <a:prstGeom prst="rect">
            <a:avLst/>
          </a:prstGeom>
        </p:spPr>
        <p:txBody>
          <a:bodyPr wrap="square">
            <a:spAutoFit/>
          </a:bodyPr>
          <a:lstStyle/>
          <a:p>
            <a:pPr algn="ctr" fontAlgn="auto">
              <a:spcBef>
                <a:spcPts val="0"/>
              </a:spcBef>
              <a:spcAft>
                <a:spcPts val="0"/>
              </a:spcAft>
              <a:defRPr/>
            </a:pP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Firaman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 </a:t>
            </a:r>
          </a:p>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at-</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Taubah</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34 - 35</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484" y="1196752"/>
            <a:ext cx="9144000" cy="3785652"/>
          </a:xfrm>
          <a:prstGeom prst="rect">
            <a:avLst/>
          </a:prstGeom>
          <a:solidFill>
            <a:schemeClr val="accent6">
              <a:lumMod val="50000"/>
              <a:alpha val="18000"/>
            </a:schemeClr>
          </a:solidFill>
        </p:spPr>
        <p:txBody>
          <a:bodyPr wrap="square">
            <a:spAutoFit/>
          </a:bodyPr>
          <a:lstStyle/>
          <a:p>
            <a:pPr algn="ctr" rtl="1"/>
            <a:r>
              <a:rPr lang="ar-EG" sz="4800" b="1" dirty="0" smtClean="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rPr>
              <a:t>وَالَّذِينَ </a:t>
            </a:r>
            <a:r>
              <a:rPr lang="ar-EG" sz="4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rPr>
              <a:t>يَكْنِزُونَ الذَّهَبَ وَالْفِضَّةَ وَلَا يُنْفِقُونَهَا فِي سَبِيلِ اللَّهِ فَبَشِّرْهُمْ بِعَذَابٍ </a:t>
            </a:r>
            <a:r>
              <a:rPr lang="ar-EG" sz="4800" b="1" dirty="0" smtClean="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rPr>
              <a:t>أَلِيمٍ</a:t>
            </a:r>
            <a:endParaRPr lang="en-US" sz="4800" b="1" dirty="0" smtClean="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endParaRPr>
          </a:p>
          <a:p>
            <a:pPr algn="ctr" rtl="1"/>
            <a:r>
              <a:rPr lang="ar-EG" sz="4800" b="1" dirty="0" smtClean="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rPr>
              <a:t>يَوْمَ </a:t>
            </a:r>
            <a:r>
              <a:rPr lang="ar-EG" sz="4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rPr>
              <a:t>يُحْمَىٰ عَلَيْهَا فِي نَارِ جَهَنَّمَ فَتُكْوَىٰ بِهَا جِبَاهُهُمْ وَجُنُوبُهُمْ وَظُهُورُهُمْ ۖ هَٰذَا مَا كَنَزْتُمْ لِأَنْفُسِكُمْ فَذُوقُوا مَا كُنْتُمْ تَكْنِزُونَ</a:t>
            </a:r>
          </a:p>
        </p:txBody>
      </p:sp>
    </p:spTree>
    <p:extLst>
      <p:ext uri="{BB962C8B-B14F-4D97-AF65-F5344CB8AC3E}">
        <p14:creationId xmlns:p14="http://schemas.microsoft.com/office/powerpoint/2010/main" val="1072406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68795" y="117504"/>
            <a:ext cx="8399442" cy="954107"/>
          </a:xfrm>
          <a:prstGeom prst="rect">
            <a:avLst/>
          </a:prstGeom>
        </p:spPr>
        <p:txBody>
          <a:bodyPr wrap="square">
            <a:spAutoFit/>
          </a:bodyPr>
          <a:lstStyle/>
          <a:p>
            <a:pPr algn="ctr" fontAlgn="auto">
              <a:spcBef>
                <a:spcPts val="0"/>
              </a:spcBef>
              <a:spcAft>
                <a:spcPts val="0"/>
              </a:spcAft>
              <a:defRPr/>
            </a:pP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Firaman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 </a:t>
            </a:r>
          </a:p>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at-</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Taubah</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34 - 35</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ectangle 1"/>
          <p:cNvSpPr>
            <a:spLocks noChangeArrowheads="1"/>
          </p:cNvSpPr>
          <p:nvPr/>
        </p:nvSpPr>
        <p:spPr bwMode="auto">
          <a:xfrm>
            <a:off x="0" y="973861"/>
            <a:ext cx="9144000" cy="6001643"/>
          </a:xfrm>
          <a:prstGeom prst="rect">
            <a:avLst/>
          </a:prstGeom>
          <a:solidFill>
            <a:srgbClr val="00B0F0">
              <a:alpha val="4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r>
              <a:rPr lang="en-US" sz="3200" b="1" dirty="0">
                <a:ln w="6600">
                  <a:solidFill>
                    <a:schemeClr val="accent2"/>
                  </a:solidFill>
                  <a:prstDash val="solid"/>
                </a:ln>
                <a:solidFill>
                  <a:srgbClr val="FFFFFF"/>
                </a:solidFill>
                <a:effectLst>
                  <a:outerShdw dist="38100" dir="2700000" algn="tl" rotWithShape="0">
                    <a:schemeClr val="accent2"/>
                  </a:outerShdw>
                </a:effectLst>
              </a:rPr>
              <a:t>Dan orang-orang yang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menyimpan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emas</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perak</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tidak</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membelanjakannya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pada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jalan</a:t>
            </a:r>
            <a:r>
              <a:rPr lang="en-US" sz="3200" b="1" dirty="0">
                <a:ln w="6600">
                  <a:solidFill>
                    <a:schemeClr val="accent2"/>
                  </a:solidFill>
                  <a:prstDash val="solid"/>
                </a:ln>
                <a:solidFill>
                  <a:srgbClr val="FFFFFF"/>
                </a:solidFill>
                <a:effectLst>
                  <a:outerShdw dist="38100" dir="2700000" algn="tl" rotWithShape="0">
                    <a:schemeClr val="accent2"/>
                  </a:outerShdw>
                </a:effectLst>
              </a:rPr>
              <a:t> Allah (</a:t>
            </a:r>
            <a:r>
              <a:rPr lang="en-US" sz="3200" b="1" dirty="0" err="1">
                <a:ln w="6600">
                  <a:solidFill>
                    <a:schemeClr val="accent2"/>
                  </a:solidFill>
                  <a:prstDash val="solid"/>
                </a:ln>
                <a:solidFill>
                  <a:srgbClr val="FFFFFF"/>
                </a:solidFill>
                <a:effectLst>
                  <a:outerShdw dist="38100" dir="2700000" algn="tl" rotWithShape="0">
                    <a:schemeClr val="accent2"/>
                  </a:outerShdw>
                </a:effectLst>
              </a:rPr>
              <a:t>yakni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berzakat</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maka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khabarkanlah</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kepada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mereka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dengan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balasan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azab</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seksa</a:t>
            </a:r>
            <a:r>
              <a:rPr lang="en-US" sz="3200" b="1" dirty="0">
                <a:ln w="6600">
                  <a:solidFill>
                    <a:schemeClr val="accent2"/>
                  </a:solidFill>
                  <a:prstDash val="solid"/>
                </a:ln>
                <a:solidFill>
                  <a:srgbClr val="FFFFFF"/>
                </a:solidFill>
                <a:effectLst>
                  <a:outerShdw dist="38100" dir="2700000" algn="tl" rotWithShape="0">
                    <a:schemeClr val="accent2"/>
                  </a:outerShdw>
                </a:effectLst>
              </a:rPr>
              <a:t> yang </a:t>
            </a:r>
            <a:r>
              <a:rPr lang="en-US" sz="3200" b="1" dirty="0" err="1">
                <a:ln w="6600">
                  <a:solidFill>
                    <a:schemeClr val="accent2"/>
                  </a:solidFill>
                  <a:prstDash val="solid"/>
                </a:ln>
                <a:solidFill>
                  <a:srgbClr val="FFFFFF"/>
                </a:solidFill>
                <a:effectLst>
                  <a:outerShdw dist="38100" dir="2700000" algn="tl" rotWithShape="0">
                    <a:schemeClr val="accent2"/>
                  </a:outerShdw>
                </a:effectLst>
              </a:rPr>
              <a:t>tidak</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terperi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sakitnya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Pada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hari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itu</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emas</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perak</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harta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benda</a:t>
            </a:r>
            <a:r>
              <a:rPr lang="en-US" sz="3200" b="1" dirty="0">
                <a:ln w="6600">
                  <a:solidFill>
                    <a:schemeClr val="accent2"/>
                  </a:solidFill>
                  <a:prstDash val="solid"/>
                </a:ln>
                <a:solidFill>
                  <a:srgbClr val="FFFFFF"/>
                </a:solidFill>
                <a:effectLst>
                  <a:outerShdw dist="38100" dir="2700000" algn="tl" rotWithShape="0">
                    <a:schemeClr val="accent2"/>
                  </a:outerShdw>
                </a:effectLst>
              </a:rPr>
              <a:t> yang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mereka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miliki</a:t>
            </a:r>
            <a:r>
              <a:rPr lang="en-US" sz="3200" b="1" dirty="0">
                <a:ln w="6600">
                  <a:solidFill>
                    <a:schemeClr val="accent2"/>
                  </a:solidFill>
                  <a:prstDash val="solid"/>
                </a:ln>
                <a:solidFill>
                  <a:srgbClr val="FFFFFF"/>
                </a:solidFill>
                <a:effectLst>
                  <a:outerShdw dist="38100" dir="2700000" algn="tl" rotWithShape="0">
                    <a:schemeClr val="accent2"/>
                  </a:outerShdw>
                </a:effectLst>
              </a:rPr>
              <a:t> ) </a:t>
            </a:r>
            <a:r>
              <a:rPr lang="en-US" sz="3200" b="1" dirty="0" err="1">
                <a:ln w="6600">
                  <a:solidFill>
                    <a:schemeClr val="accent2"/>
                  </a:solidFill>
                  <a:prstDash val="solid"/>
                </a:ln>
                <a:solidFill>
                  <a:srgbClr val="FFFFFF"/>
                </a:solidFill>
                <a:effectLst>
                  <a:outerShdw dist="38100" dir="2700000" algn="tl" rotWithShape="0">
                    <a:schemeClr val="accent2"/>
                  </a:outerShdw>
                </a:effectLst>
              </a:rPr>
              <a:t>akan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dibakar</a:t>
            </a:r>
            <a:r>
              <a:rPr lang="en-US" sz="3200" b="1" dirty="0">
                <a:ln w="6600">
                  <a:solidFill>
                    <a:schemeClr val="accent2"/>
                  </a:solidFill>
                  <a:prstDash val="solid"/>
                </a:ln>
                <a:solidFill>
                  <a:srgbClr val="FFFFFF"/>
                </a:solidFill>
                <a:effectLst>
                  <a:outerShdw dist="38100" dir="2700000" algn="tl" rotWithShape="0">
                    <a:schemeClr val="accent2"/>
                  </a:outerShdw>
                </a:effectLst>
              </a:rPr>
              <a:t> di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dalam</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api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neraka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lalu</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diselar</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ke</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dahi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mereka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rusuk</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mereka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dan</a:t>
            </a:r>
            <a:r>
              <a:rPr lang="en-US" sz="3200" b="1" dirty="0">
                <a:ln w="6600">
                  <a:solidFill>
                    <a:schemeClr val="accent2"/>
                  </a:solidFill>
                  <a:prstDash val="solid"/>
                </a:ln>
                <a:solidFill>
                  <a:srgbClr val="FFFFFF"/>
                </a:solidFill>
                <a:effectLst>
                  <a:outerShdw dist="38100" dir="2700000" algn="tl" rotWithShape="0">
                    <a:schemeClr val="accent2"/>
                  </a:outerShdw>
                </a:effectLst>
              </a:rPr>
              <a:t> di </a:t>
            </a:r>
            <a:r>
              <a:rPr lang="en-US" sz="3200" b="1" dirty="0" err="1">
                <a:ln w="6600">
                  <a:solidFill>
                    <a:schemeClr val="accent2"/>
                  </a:solidFill>
                  <a:prstDash val="solid"/>
                </a:ln>
                <a:solidFill>
                  <a:srgbClr val="FFFFFF"/>
                </a:solidFill>
                <a:effectLst>
                  <a:outerShdw dist="38100" dir="2700000" algn="tl" rotWithShape="0">
                    <a:schemeClr val="accent2"/>
                  </a:outerShdw>
                </a:effectLst>
              </a:rPr>
              <a:t>belakang</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mereka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sambil</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dikatakan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kepada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mereka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inilah</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harta</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benda</a:t>
            </a:r>
            <a:r>
              <a:rPr lang="en-US" sz="3200" b="1" dirty="0">
                <a:ln w="6600">
                  <a:solidFill>
                    <a:schemeClr val="accent2"/>
                  </a:solidFill>
                  <a:prstDash val="solid"/>
                </a:ln>
                <a:solidFill>
                  <a:srgbClr val="FFFFFF"/>
                </a:solidFill>
                <a:effectLst>
                  <a:outerShdw dist="38100" dir="2700000" algn="tl" rotWithShape="0">
                    <a:schemeClr val="accent2"/>
                  </a:outerShdw>
                </a:effectLst>
              </a:rPr>
              <a:t> yang </a:t>
            </a:r>
            <a:r>
              <a:rPr lang="en-US" sz="3200" b="1" dirty="0" err="1">
                <a:ln w="6600">
                  <a:solidFill>
                    <a:schemeClr val="accent2"/>
                  </a:solidFill>
                  <a:prstDash val="solid"/>
                </a:ln>
                <a:solidFill>
                  <a:srgbClr val="FFFFFF"/>
                </a:solidFill>
                <a:effectLst>
                  <a:outerShdw dist="38100" dir="2700000" algn="tl" rotWithShape="0">
                    <a:schemeClr val="accent2"/>
                  </a:outerShdw>
                </a:effectLst>
              </a:rPr>
              <a:t>kamu</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himpunkan</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untuk</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diri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kamu</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sendiri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Oleh</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itu</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rasakanlah</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azab</a:t>
            </a:r>
            <a:r>
              <a:rPr lang="en-US" sz="3200" b="1" dirty="0">
                <a:ln w="6600">
                  <a:solidFill>
                    <a:schemeClr val="accent2"/>
                  </a:solidFill>
                  <a:prstDash val="solid"/>
                </a:ln>
                <a:solidFill>
                  <a:srgbClr val="FFFFFF"/>
                </a:solidFill>
                <a:effectLst>
                  <a:outerShdw dist="38100" dir="2700000" algn="tl" rotWithShape="0">
                    <a:schemeClr val="accent2"/>
                  </a:outerShdw>
                </a:effectLst>
              </a:rPr>
              <a:t>-Ku yang </a:t>
            </a:r>
            <a:r>
              <a:rPr lang="en-US" sz="3200" b="1" dirty="0" err="1">
                <a:ln w="6600">
                  <a:solidFill>
                    <a:schemeClr val="accent2"/>
                  </a:solidFill>
                  <a:prstDash val="solid"/>
                </a:ln>
                <a:solidFill>
                  <a:srgbClr val="FFFFFF"/>
                </a:solidFill>
                <a:effectLst>
                  <a:outerShdw dist="38100" dir="2700000" algn="tl" rotWithShape="0">
                    <a:schemeClr val="accent2"/>
                  </a:outerShdw>
                </a:effectLst>
              </a:rPr>
              <a:t>amat</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pedih</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akibat</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dari</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apa</a:t>
            </a:r>
            <a:r>
              <a:rPr lang="en-US" sz="3200" b="1" dirty="0">
                <a:ln w="6600">
                  <a:solidFill>
                    <a:schemeClr val="accent2"/>
                  </a:solidFill>
                  <a:prstDash val="solid"/>
                </a:ln>
                <a:solidFill>
                  <a:srgbClr val="FFFFFF"/>
                </a:solidFill>
                <a:effectLst>
                  <a:outerShdw dist="38100" dir="2700000" algn="tl" rotWithShape="0">
                    <a:schemeClr val="accent2"/>
                  </a:outerShdw>
                </a:effectLst>
              </a:rPr>
              <a:t> yang </a:t>
            </a:r>
            <a:r>
              <a:rPr lang="en-US" sz="3200" b="1" dirty="0" err="1">
                <a:ln w="6600">
                  <a:solidFill>
                    <a:schemeClr val="accent2"/>
                  </a:solidFill>
                  <a:prstDash val="solid"/>
                </a:ln>
                <a:solidFill>
                  <a:srgbClr val="FFFFFF"/>
                </a:solidFill>
                <a:effectLst>
                  <a:outerShdw dist="38100" dir="2700000" algn="tl" rotWithShape="0">
                    <a:schemeClr val="accent2"/>
                  </a:outerShdw>
                </a:effectLst>
              </a:rPr>
              <a:t>kamu</a:t>
            </a:r>
            <a:r>
              <a:rPr lang="en-US" sz="3200" b="1" dirty="0">
                <a:ln w="6600">
                  <a:solidFill>
                    <a:schemeClr val="accent2"/>
                  </a:solidFill>
                  <a:prstDash val="solid"/>
                </a:ln>
                <a:solidFill>
                  <a:srgbClr val="FFFFFF"/>
                </a:solidFill>
                <a:effectLst>
                  <a:outerShdw dist="38100" dir="2700000" algn="tl" rotWithShape="0">
                    <a:schemeClr val="accent2"/>
                  </a:outerShdw>
                </a:effectLst>
              </a:rPr>
              <a:t> </a:t>
            </a:r>
            <a:r>
              <a:rPr lang="en-US" sz="3200" b="1" dirty="0" err="1">
                <a:ln w="6600">
                  <a:solidFill>
                    <a:schemeClr val="accent2"/>
                  </a:solidFill>
                  <a:prstDash val="solid"/>
                </a:ln>
                <a:solidFill>
                  <a:srgbClr val="FFFFFF"/>
                </a:solidFill>
                <a:effectLst>
                  <a:outerShdw dist="38100" dir="2700000" algn="tl" rotWithShape="0">
                    <a:schemeClr val="accent2"/>
                  </a:outerShdw>
                </a:effectLst>
              </a:rPr>
              <a:t>himpunkan</a:t>
            </a:r>
            <a:r>
              <a:rPr lang="en-US" sz="2400" b="1" dirty="0">
                <a:ln w="6600">
                  <a:solidFill>
                    <a:schemeClr val="accent2"/>
                  </a:solidFill>
                  <a:prstDash val="solid"/>
                </a:ln>
                <a:solidFill>
                  <a:srgbClr val="FFFFFF"/>
                </a:solidFill>
                <a:effectLst>
                  <a:outerShdw dist="38100" dir="2700000" algn="tl" rotWithShape="0">
                    <a:schemeClr val="accent2"/>
                  </a:outerShdw>
                </a:effectLst>
              </a:rPr>
              <a:t>.” </a:t>
            </a:r>
            <a:endParaRPr lang="en-MY" sz="2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90259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68795" y="117504"/>
            <a:ext cx="8399442" cy="523220"/>
          </a:xfrm>
          <a:prstGeom prst="rect">
            <a:avLst/>
          </a:prstGeom>
        </p:spPr>
        <p:txBody>
          <a:bodyPr wrap="square">
            <a:spAutoFit/>
          </a:bodyPr>
          <a:lstStyle/>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Imam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Nawawi</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R.a</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menyebutkan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ectangle 1"/>
          <p:cNvSpPr>
            <a:spLocks noChangeArrowheads="1"/>
          </p:cNvSpPr>
          <p:nvPr/>
        </p:nvSpPr>
        <p:spPr bwMode="auto">
          <a:xfrm>
            <a:off x="117705" y="1720840"/>
            <a:ext cx="9036496" cy="3416320"/>
          </a:xfrm>
          <a:prstGeom prst="rect">
            <a:avLst/>
          </a:prstGeom>
          <a:solidFill>
            <a:srgbClr val="00B0F0">
              <a:alpha val="4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Sesiapa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yang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mengingkari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kefardhuan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berzakat</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pada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masa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ini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maka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telah</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kafir</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dengan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ijma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Katanya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lagi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Begitulah</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hukumnya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bagi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orang yang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mengingkari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sesuatu</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perkara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berkaitan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agama yang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telah</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disepakati</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oleh</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ulama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en-MY"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810534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6" y="0"/>
            <a:ext cx="9144000" cy="6858000"/>
          </a:xfrm>
          <a:prstGeom prst="rect">
            <a:avLst/>
          </a:prstGeom>
        </p:spPr>
      </p:pic>
      <p:sp>
        <p:nvSpPr>
          <p:cNvPr id="3" name="Rectangle 2"/>
          <p:cNvSpPr/>
          <p:nvPr/>
        </p:nvSpPr>
        <p:spPr>
          <a:xfrm>
            <a:off x="971600" y="248069"/>
            <a:ext cx="7465313" cy="553998"/>
          </a:xfrm>
          <a:prstGeom prst="rect">
            <a:avLst/>
          </a:prstGeom>
        </p:spPr>
        <p:txBody>
          <a:bodyPr wrap="none">
            <a:spAutoFit/>
          </a:bodyPr>
          <a:lstStyle/>
          <a:p>
            <a:pPr lvl="0" algn="ctr">
              <a:defRPr/>
            </a:pP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Bersegeralah</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Mengeluarkan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Zakat</a:t>
            </a:r>
            <a:endPar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5" name="Rounded Rectangle 4"/>
          <p:cNvSpPr/>
          <p:nvPr/>
        </p:nvSpPr>
        <p:spPr>
          <a:xfrm>
            <a:off x="2987824" y="2158132"/>
            <a:ext cx="5838800" cy="103736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Pusat-pusat</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zakat</a:t>
            </a:r>
            <a:r>
              <a:rPr lang="en-US" sz="2800" dirty="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yang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diluluskan</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oleh</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maidam</a:t>
            </a:r>
            <a:endPar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10" name="Pentagon 9"/>
          <p:cNvSpPr/>
          <p:nvPr/>
        </p:nvSpPr>
        <p:spPr>
          <a:xfrm>
            <a:off x="-3305" y="3048490"/>
            <a:ext cx="2590800" cy="884566"/>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Bayar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kepada</a:t>
            </a:r>
            <a:endPar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8" name="Rounded Rectangle 7"/>
          <p:cNvSpPr/>
          <p:nvPr/>
        </p:nvSpPr>
        <p:spPr>
          <a:xfrm>
            <a:off x="3131840" y="4077072"/>
            <a:ext cx="5838800" cy="103736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Amil-amil</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yang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dilantik</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oleh</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maidam</a:t>
            </a:r>
            <a:endPar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1879076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99931" y="10507"/>
            <a:ext cx="8144153" cy="1477328"/>
          </a:xfrm>
          <a:prstGeom prst="rect">
            <a:avLst/>
          </a:prstGeom>
        </p:spPr>
        <p:txBody>
          <a:bodyPr wrap="none">
            <a:spAutoFit/>
          </a:bodyPr>
          <a:lstStyle/>
          <a:p>
            <a:pPr lvl="0" algn="ctr">
              <a:defRPr/>
            </a:pP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Undang-undang</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zakat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dan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Fitrah</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p>
          <a:p>
            <a:pPr lvl="0" algn="ctr">
              <a:defRPr/>
            </a:pP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Enakmen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Kesalahan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Jenayah</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Syariah</a:t>
            </a:r>
            <a:r>
              <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endPar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lvl="0" algn="ctr">
              <a:defRPr/>
            </a:pPr>
            <a:r>
              <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en-US" sz="3000" b="1" dirty="0" err="1"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takzir</a:t>
            </a:r>
            <a:r>
              <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(Terengganu 2001) </a:t>
            </a:r>
            <a:r>
              <a:rPr lang="en-US" sz="3000" b="1" dirty="0" err="1"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Syeksyen</a:t>
            </a:r>
            <a:r>
              <a:rPr lang="en-US" sz="3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20</a:t>
            </a:r>
            <a:endPar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endParaRPr>
          </a:p>
        </p:txBody>
      </p:sp>
      <p:sp>
        <p:nvSpPr>
          <p:cNvPr id="8" name="Rounded Rectangle 7"/>
          <p:cNvSpPr/>
          <p:nvPr/>
        </p:nvSpPr>
        <p:spPr>
          <a:xfrm>
            <a:off x="507881" y="1524567"/>
            <a:ext cx="7870953" cy="4752528"/>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b="1" dirty="0"/>
              <a:t>Mana-mana orang yang </a:t>
            </a:r>
            <a:r>
              <a:rPr lang="en-US" sz="2800" b="1" dirty="0" err="1"/>
              <a:t>wajib</a:t>
            </a:r>
            <a:r>
              <a:rPr lang="en-US" sz="2800" b="1" dirty="0"/>
              <a:t> </a:t>
            </a:r>
            <a:r>
              <a:rPr lang="en-US" sz="2800" b="1" dirty="0" err="1"/>
              <a:t>membayar</a:t>
            </a:r>
            <a:r>
              <a:rPr lang="en-US" sz="2800" b="1" dirty="0"/>
              <a:t> zakat </a:t>
            </a:r>
            <a:r>
              <a:rPr lang="en-US" sz="2800" b="1" dirty="0" err="1"/>
              <a:t>atau</a:t>
            </a:r>
            <a:r>
              <a:rPr lang="en-US" sz="2800" b="1" dirty="0"/>
              <a:t> </a:t>
            </a:r>
            <a:r>
              <a:rPr lang="en-US" sz="2800" b="1" dirty="0" err="1"/>
              <a:t>fitrah</a:t>
            </a:r>
            <a:r>
              <a:rPr lang="en-US" sz="2800" b="1" dirty="0"/>
              <a:t> </a:t>
            </a:r>
            <a:r>
              <a:rPr lang="en-US" sz="2800" b="1" dirty="0" err="1"/>
              <a:t>tetapi</a:t>
            </a:r>
            <a:r>
              <a:rPr lang="en-US" sz="2800" b="1" dirty="0"/>
              <a:t> – </a:t>
            </a:r>
            <a:r>
              <a:rPr lang="en-US" sz="2800" b="1" dirty="0" err="1"/>
              <a:t>Enggan</a:t>
            </a:r>
            <a:r>
              <a:rPr lang="en-US" sz="2800" b="1" dirty="0"/>
              <a:t> </a:t>
            </a:r>
            <a:r>
              <a:rPr lang="en-US" sz="2800" b="1" dirty="0" err="1"/>
              <a:t>membayar</a:t>
            </a:r>
            <a:r>
              <a:rPr lang="en-US" sz="2800" b="1" dirty="0"/>
              <a:t> </a:t>
            </a:r>
            <a:r>
              <a:rPr lang="en-US" sz="2800" b="1" dirty="0" err="1"/>
              <a:t>atau</a:t>
            </a:r>
            <a:r>
              <a:rPr lang="en-US" sz="2800" b="1" dirty="0"/>
              <a:t> </a:t>
            </a:r>
            <a:r>
              <a:rPr lang="en-US" sz="2800" b="1" dirty="0" err="1"/>
              <a:t>dengan</a:t>
            </a:r>
            <a:r>
              <a:rPr lang="en-US" sz="2800" b="1" dirty="0"/>
              <a:t> </a:t>
            </a:r>
            <a:r>
              <a:rPr lang="en-US" sz="2800" b="1" dirty="0" err="1"/>
              <a:t>sengaja</a:t>
            </a:r>
            <a:r>
              <a:rPr lang="en-US" sz="2800" b="1" dirty="0"/>
              <a:t> </a:t>
            </a:r>
            <a:r>
              <a:rPr lang="en-US" sz="2800" b="1" dirty="0" err="1"/>
              <a:t>tidak</a:t>
            </a:r>
            <a:r>
              <a:rPr lang="en-US" sz="2800" b="1" dirty="0"/>
              <a:t> </a:t>
            </a:r>
            <a:r>
              <a:rPr lang="en-US" sz="2800" b="1" dirty="0" err="1"/>
              <a:t>membayar</a:t>
            </a:r>
            <a:r>
              <a:rPr lang="en-US" sz="2800" b="1" dirty="0"/>
              <a:t> zakat </a:t>
            </a:r>
            <a:r>
              <a:rPr lang="en-US" sz="2800" b="1" dirty="0" err="1"/>
              <a:t>atau</a:t>
            </a:r>
            <a:r>
              <a:rPr lang="en-US" sz="2800" b="1" dirty="0"/>
              <a:t> </a:t>
            </a:r>
            <a:r>
              <a:rPr lang="en-US" sz="2800" b="1" dirty="0" err="1"/>
              <a:t>fitrah</a:t>
            </a:r>
            <a:r>
              <a:rPr lang="en-US" sz="2800" b="1" dirty="0"/>
              <a:t>; </a:t>
            </a:r>
            <a:r>
              <a:rPr lang="en-US" sz="2800" b="1" dirty="0" err="1"/>
              <a:t>atau</a:t>
            </a:r>
            <a:r>
              <a:rPr lang="en-US" sz="2800" b="1" dirty="0"/>
              <a:t> </a:t>
            </a:r>
            <a:r>
              <a:rPr lang="en-US" sz="2800" b="1" dirty="0" err="1"/>
              <a:t>Enggan</a:t>
            </a:r>
            <a:r>
              <a:rPr lang="en-US" sz="2800" b="1" dirty="0"/>
              <a:t> </a:t>
            </a:r>
            <a:r>
              <a:rPr lang="en-US" sz="2800" b="1" dirty="0" err="1"/>
              <a:t>membayar</a:t>
            </a:r>
            <a:r>
              <a:rPr lang="en-US" sz="2800" b="1" dirty="0"/>
              <a:t> </a:t>
            </a:r>
            <a:r>
              <a:rPr lang="en-US" sz="2800" b="1" dirty="0" err="1"/>
              <a:t>atau</a:t>
            </a:r>
            <a:r>
              <a:rPr lang="en-US" sz="2800" b="1" dirty="0"/>
              <a:t> </a:t>
            </a:r>
            <a:r>
              <a:rPr lang="en-US" sz="2800" b="1" dirty="0" err="1"/>
              <a:t>dengan</a:t>
            </a:r>
            <a:r>
              <a:rPr lang="en-US" sz="2800" b="1" dirty="0"/>
              <a:t> </a:t>
            </a:r>
            <a:r>
              <a:rPr lang="en-US" sz="2800" b="1" dirty="0" err="1"/>
              <a:t>sengaja</a:t>
            </a:r>
            <a:r>
              <a:rPr lang="en-US" sz="2800" b="1" dirty="0"/>
              <a:t> </a:t>
            </a:r>
            <a:r>
              <a:rPr lang="en-US" sz="2800" b="1" dirty="0" err="1"/>
              <a:t>tidak</a:t>
            </a:r>
            <a:r>
              <a:rPr lang="en-US" sz="2800" b="1" dirty="0"/>
              <a:t> </a:t>
            </a:r>
            <a:r>
              <a:rPr lang="en-US" sz="2800" b="1" dirty="0" err="1"/>
              <a:t>membayar</a:t>
            </a:r>
            <a:r>
              <a:rPr lang="en-US" sz="2800" b="1" dirty="0"/>
              <a:t> zakat </a:t>
            </a:r>
            <a:r>
              <a:rPr lang="en-US" sz="2800" b="1" dirty="0" err="1"/>
              <a:t>atau</a:t>
            </a:r>
            <a:r>
              <a:rPr lang="en-US" sz="2800" b="1" dirty="0"/>
              <a:t> </a:t>
            </a:r>
            <a:r>
              <a:rPr lang="en-US" sz="2800" b="1" dirty="0" err="1"/>
              <a:t>fitrah</a:t>
            </a:r>
            <a:r>
              <a:rPr lang="en-US" sz="2800" b="1" dirty="0"/>
              <a:t> </a:t>
            </a:r>
            <a:r>
              <a:rPr lang="en-US" sz="2800" b="1" dirty="0" err="1"/>
              <a:t>melalui</a:t>
            </a:r>
            <a:r>
              <a:rPr lang="en-US" sz="2800" b="1" dirty="0"/>
              <a:t> </a:t>
            </a:r>
            <a:r>
              <a:rPr lang="en-US" sz="2800" b="1" dirty="0" err="1"/>
              <a:t>amil</a:t>
            </a:r>
            <a:r>
              <a:rPr lang="en-US" sz="2800" b="1" dirty="0"/>
              <a:t> yang </a:t>
            </a:r>
            <a:r>
              <a:rPr lang="en-US" sz="2800" b="1" dirty="0" err="1"/>
              <a:t>dilantik</a:t>
            </a:r>
            <a:r>
              <a:rPr lang="en-US" sz="2800" b="1" dirty="0"/>
              <a:t> </a:t>
            </a:r>
            <a:r>
              <a:rPr lang="en-US" sz="2800" b="1" dirty="0" err="1"/>
              <a:t>atau</a:t>
            </a:r>
            <a:r>
              <a:rPr lang="en-US" sz="2800" b="1" dirty="0"/>
              <a:t> mana-mana orang lain yang </a:t>
            </a:r>
            <a:r>
              <a:rPr lang="en-US" sz="2800" b="1" dirty="0" err="1"/>
              <a:t>diberi</a:t>
            </a:r>
            <a:r>
              <a:rPr lang="en-US" sz="2800" b="1" dirty="0"/>
              <a:t> </a:t>
            </a:r>
            <a:r>
              <a:rPr lang="en-US" sz="2800" b="1" dirty="0" err="1"/>
              <a:t>kuasa</a:t>
            </a:r>
            <a:r>
              <a:rPr lang="en-US" sz="2800" b="1" dirty="0"/>
              <a:t> </a:t>
            </a:r>
            <a:r>
              <a:rPr lang="en-US" sz="2800" b="1" dirty="0" err="1"/>
              <a:t>oleh</a:t>
            </a:r>
            <a:r>
              <a:rPr lang="en-US" sz="2800" b="1" dirty="0"/>
              <a:t> </a:t>
            </a:r>
            <a:r>
              <a:rPr lang="en-US" sz="2800" b="1" dirty="0" err="1"/>
              <a:t>Majlis</a:t>
            </a:r>
            <a:r>
              <a:rPr lang="en-US" sz="2800" b="1" dirty="0"/>
              <a:t> </a:t>
            </a:r>
            <a:r>
              <a:rPr lang="en-US" sz="2800" b="1" dirty="0" err="1"/>
              <a:t>untuk</a:t>
            </a:r>
            <a:r>
              <a:rPr lang="en-US" sz="2800" b="1" dirty="0"/>
              <a:t> </a:t>
            </a:r>
            <a:r>
              <a:rPr lang="en-US" sz="2800" b="1" dirty="0" err="1"/>
              <a:t>memungut</a:t>
            </a:r>
            <a:r>
              <a:rPr lang="en-US" sz="2800" b="1" dirty="0"/>
              <a:t> zakat </a:t>
            </a:r>
            <a:r>
              <a:rPr lang="en-US" sz="2800" b="1" dirty="0" err="1"/>
              <a:t>atau</a:t>
            </a:r>
            <a:r>
              <a:rPr lang="en-US" sz="2800" b="1" dirty="0"/>
              <a:t> </a:t>
            </a:r>
            <a:r>
              <a:rPr lang="en-US" sz="2800" b="1" dirty="0" err="1"/>
              <a:t>fitrah</a:t>
            </a:r>
            <a:r>
              <a:rPr lang="en-US" sz="2800" b="1" dirty="0"/>
              <a:t>, </a:t>
            </a:r>
            <a:r>
              <a:rPr lang="en-US" sz="2800" b="1" dirty="0" err="1"/>
              <a:t>adalah</a:t>
            </a:r>
            <a:r>
              <a:rPr lang="en-US" sz="2800" b="1" dirty="0"/>
              <a:t> </a:t>
            </a:r>
            <a:r>
              <a:rPr lang="en-US" sz="2800" b="1" dirty="0" err="1"/>
              <a:t>melakukan</a:t>
            </a:r>
            <a:r>
              <a:rPr lang="en-US" sz="2800" b="1" dirty="0"/>
              <a:t> </a:t>
            </a:r>
            <a:r>
              <a:rPr lang="en-US" sz="2800" b="1" dirty="0" err="1"/>
              <a:t>suatu</a:t>
            </a:r>
            <a:r>
              <a:rPr lang="en-US" sz="2800" b="1" dirty="0"/>
              <a:t> </a:t>
            </a:r>
            <a:r>
              <a:rPr lang="en-US" sz="2800" b="1" dirty="0" err="1"/>
              <a:t>kesalahan</a:t>
            </a:r>
            <a:r>
              <a:rPr lang="en-US" sz="2800" b="1" dirty="0"/>
              <a:t> </a:t>
            </a:r>
            <a:r>
              <a:rPr lang="en-US" sz="2800" b="1" dirty="0" err="1"/>
              <a:t>dan</a:t>
            </a:r>
            <a:r>
              <a:rPr lang="en-US" sz="2800" b="1" dirty="0"/>
              <a:t> </a:t>
            </a:r>
            <a:r>
              <a:rPr lang="en-US" sz="2800" b="1" dirty="0" err="1"/>
              <a:t>apabila</a:t>
            </a:r>
            <a:r>
              <a:rPr lang="en-US" sz="2800" b="1" dirty="0"/>
              <a:t> </a:t>
            </a:r>
            <a:r>
              <a:rPr lang="en-US" sz="2800" b="1" dirty="0" err="1"/>
              <a:t>disabitkan</a:t>
            </a:r>
            <a:r>
              <a:rPr lang="en-US" sz="2800" b="1" dirty="0"/>
              <a:t> </a:t>
            </a:r>
            <a:r>
              <a:rPr lang="en-US" sz="2800" b="1" dirty="0" err="1"/>
              <a:t>boleh</a:t>
            </a:r>
            <a:r>
              <a:rPr lang="en-US" sz="2800" b="1" dirty="0"/>
              <a:t> </a:t>
            </a:r>
            <a:r>
              <a:rPr lang="en-US" sz="2800" b="1" dirty="0" err="1"/>
              <a:t>didenda</a:t>
            </a:r>
            <a:r>
              <a:rPr lang="en-US" sz="2800" b="1" dirty="0"/>
              <a:t> </a:t>
            </a:r>
            <a:r>
              <a:rPr lang="en-US" sz="2800" b="1" dirty="0" err="1"/>
              <a:t>tidak</a:t>
            </a:r>
            <a:r>
              <a:rPr lang="en-US" sz="2800" b="1" dirty="0"/>
              <a:t> </a:t>
            </a:r>
            <a:r>
              <a:rPr lang="en-US" sz="2800" b="1" dirty="0" err="1"/>
              <a:t>melebihi</a:t>
            </a:r>
            <a:r>
              <a:rPr lang="en-US" sz="2800" b="1" dirty="0"/>
              <a:t> 3 </a:t>
            </a:r>
            <a:r>
              <a:rPr lang="en-US" sz="2800" b="1" dirty="0" err="1"/>
              <a:t>ribu</a:t>
            </a:r>
            <a:r>
              <a:rPr lang="en-US" sz="2800" b="1" dirty="0"/>
              <a:t> ringgit </a:t>
            </a:r>
            <a:r>
              <a:rPr lang="en-US" sz="2800" b="1" dirty="0" err="1"/>
              <a:t>atau</a:t>
            </a:r>
            <a:r>
              <a:rPr lang="en-US" sz="2800" b="1" dirty="0"/>
              <a:t> </a:t>
            </a:r>
            <a:r>
              <a:rPr lang="en-US" sz="2800" b="1" dirty="0" err="1"/>
              <a:t>dipenjarakan</a:t>
            </a:r>
            <a:r>
              <a:rPr lang="en-US" sz="2800" b="1" dirty="0"/>
              <a:t> </a:t>
            </a:r>
            <a:r>
              <a:rPr lang="en-US" sz="2800" b="1" dirty="0" err="1"/>
              <a:t>selama</a:t>
            </a:r>
            <a:r>
              <a:rPr lang="en-US" sz="2800" b="1" dirty="0"/>
              <a:t> </a:t>
            </a:r>
            <a:r>
              <a:rPr lang="en-US" sz="2800" b="1" dirty="0" err="1"/>
              <a:t>tempoh</a:t>
            </a:r>
            <a:r>
              <a:rPr lang="en-US" sz="2800" b="1" dirty="0"/>
              <a:t> </a:t>
            </a:r>
            <a:r>
              <a:rPr lang="en-US" sz="2800" b="1" dirty="0" err="1"/>
              <a:t>tidak</a:t>
            </a:r>
            <a:r>
              <a:rPr lang="en-US" sz="2800" b="1" dirty="0"/>
              <a:t> </a:t>
            </a:r>
            <a:r>
              <a:rPr lang="en-US" sz="2800" b="1" dirty="0" err="1"/>
              <a:t>melebihi</a:t>
            </a:r>
            <a:r>
              <a:rPr lang="en-US" sz="2800" b="1" dirty="0"/>
              <a:t> 2 </a:t>
            </a:r>
            <a:r>
              <a:rPr lang="en-US" sz="2800" b="1" dirty="0" err="1"/>
              <a:t>tahun</a:t>
            </a:r>
            <a:r>
              <a:rPr lang="en-US" sz="2800" b="1" dirty="0"/>
              <a:t> </a:t>
            </a:r>
            <a:r>
              <a:rPr lang="en-US" sz="2800" b="1" dirty="0" err="1"/>
              <a:t>atau</a:t>
            </a:r>
            <a:r>
              <a:rPr lang="en-US" sz="2800" b="1" dirty="0"/>
              <a:t> </a:t>
            </a:r>
            <a:r>
              <a:rPr lang="en-US" sz="2800" b="1" dirty="0" err="1"/>
              <a:t>kedua-duanya</a:t>
            </a:r>
            <a:r>
              <a:rPr lang="en-US" sz="2800" b="1" dirty="0"/>
              <a:t>. </a:t>
            </a:r>
            <a:endParaRPr lang="en-US" sz="2800" b="1" dirty="0" smtClean="0">
              <a:ln w="9525" cmpd="sng">
                <a:solidFill>
                  <a:schemeClr val="tx1"/>
                </a:solidFill>
                <a:prstDash val="solid"/>
              </a:ln>
              <a:solidFill>
                <a:srgbClr val="FFFFFF"/>
              </a:solidFill>
              <a:latin typeface="Arial Black" pitchFamily="34" charset="0"/>
              <a:cs typeface="Arial" charset="0"/>
            </a:endParaRPr>
          </a:p>
        </p:txBody>
      </p:sp>
    </p:spTree>
    <p:extLst>
      <p:ext uri="{BB962C8B-B14F-4D97-AF65-F5344CB8AC3E}">
        <p14:creationId xmlns:p14="http://schemas.microsoft.com/office/powerpoint/2010/main" val="3858952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3461"/>
                    </a14:imgEffect>
                    <a14:imgEffect>
                      <a14:saturation sat="37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67544" y="260648"/>
            <a:ext cx="7929618" cy="584775"/>
          </a:xfrm>
          <a:prstGeom prst="rect">
            <a:avLst/>
          </a:prstGeom>
        </p:spPr>
        <p:txBody>
          <a:bodyPr wrap="square">
            <a:spAutoFit/>
          </a:bodyPr>
          <a:lstStyle/>
          <a:p>
            <a:pPr algn="ctr">
              <a:defRPr/>
            </a:pPr>
            <a:r>
              <a:rPr lang="en-US" sz="32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Pujian</a:t>
            </a:r>
            <a:r>
              <a:rPr lang="en-US" sz="32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Kepada</a:t>
            </a:r>
            <a:r>
              <a:rPr lang="en-US" sz="3200"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 Allah S.W.T.</a:t>
            </a:r>
            <a:endParaRPr lang="en-US" sz="3200"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
        <p:nvSpPr>
          <p:cNvPr id="2" name="Rectangle 1"/>
          <p:cNvSpPr/>
          <p:nvPr/>
        </p:nvSpPr>
        <p:spPr>
          <a:xfrm>
            <a:off x="2195736" y="2636912"/>
            <a:ext cx="5544616" cy="2092881"/>
          </a:xfrm>
          <a:prstGeom prst="rect">
            <a:avLst/>
          </a:prstGeom>
        </p:spPr>
        <p:txBody>
          <a:bodyPr wrap="square">
            <a:spAutoFit/>
          </a:bodyPr>
          <a:lstStyle/>
          <a:p>
            <a:r>
              <a:rPr lang="ar-SA" sz="13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rPr>
              <a:t>الْحَمْدُ لِلَّهِ </a:t>
            </a:r>
            <a:endParaRPr lang="en-MY" sz="13000" dirty="0"/>
          </a:p>
        </p:txBody>
      </p:sp>
    </p:spTree>
    <p:extLst>
      <p:ext uri="{BB962C8B-B14F-4D97-AF65-F5344CB8AC3E}">
        <p14:creationId xmlns:p14="http://schemas.microsoft.com/office/powerpoint/2010/main" val="915448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282766" y="208228"/>
            <a:ext cx="6578468" cy="553998"/>
          </a:xfrm>
          <a:prstGeom prst="rect">
            <a:avLst/>
          </a:prstGeom>
        </p:spPr>
        <p:txBody>
          <a:bodyPr wrap="none">
            <a:spAutoFit/>
          </a:bodyPr>
          <a:lstStyle/>
          <a:p>
            <a:pPr lvl="0" algn="ctr">
              <a:defRPr/>
            </a:pP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Seksyen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40 pula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menyatakan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p>
        </p:txBody>
      </p:sp>
      <p:sp>
        <p:nvSpPr>
          <p:cNvPr id="8" name="Rounded Rectangle 7"/>
          <p:cNvSpPr/>
          <p:nvPr/>
        </p:nvSpPr>
        <p:spPr>
          <a:xfrm>
            <a:off x="323528" y="1326559"/>
            <a:ext cx="8280920" cy="4968552"/>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dirty="0"/>
              <a:t>Mana-mana orang yang </a:t>
            </a:r>
            <a:r>
              <a:rPr lang="en-US" sz="3600" b="1" dirty="0" err="1"/>
              <a:t>memungut</a:t>
            </a:r>
            <a:r>
              <a:rPr lang="en-US" sz="3600" b="1" dirty="0"/>
              <a:t> zakat </a:t>
            </a:r>
            <a:r>
              <a:rPr lang="en-US" sz="3600" b="1" dirty="0" err="1"/>
              <a:t>atau</a:t>
            </a:r>
            <a:r>
              <a:rPr lang="en-US" sz="3600" b="1" dirty="0"/>
              <a:t> </a:t>
            </a:r>
            <a:r>
              <a:rPr lang="en-US" sz="3600" b="1" dirty="0" err="1"/>
              <a:t>fitrah</a:t>
            </a:r>
            <a:r>
              <a:rPr lang="en-US" sz="3600" b="1" dirty="0"/>
              <a:t> </a:t>
            </a:r>
            <a:r>
              <a:rPr lang="en-US" sz="3600" b="1" dirty="0" err="1"/>
              <a:t>atau</a:t>
            </a:r>
            <a:r>
              <a:rPr lang="en-US" sz="3600" b="1" dirty="0"/>
              <a:t> </a:t>
            </a:r>
            <a:r>
              <a:rPr lang="en-US" sz="3600" b="1" dirty="0" err="1"/>
              <a:t>menyebabkan</a:t>
            </a:r>
            <a:r>
              <a:rPr lang="en-US" sz="3600" b="1" dirty="0"/>
              <a:t> </a:t>
            </a:r>
            <a:r>
              <a:rPr lang="en-US" sz="3600" b="1" dirty="0" err="1"/>
              <a:t>dipungut</a:t>
            </a:r>
            <a:r>
              <a:rPr lang="en-US" sz="3600" b="1" dirty="0"/>
              <a:t> zakat </a:t>
            </a:r>
            <a:r>
              <a:rPr lang="en-US" sz="3600" b="1" dirty="0" err="1"/>
              <a:t>atau</a:t>
            </a:r>
            <a:r>
              <a:rPr lang="en-US" sz="3600" b="1" dirty="0"/>
              <a:t> </a:t>
            </a:r>
            <a:r>
              <a:rPr lang="en-US" sz="3600" b="1" dirty="0" err="1"/>
              <a:t>fitrah</a:t>
            </a:r>
            <a:r>
              <a:rPr lang="en-US" sz="3600" b="1" dirty="0"/>
              <a:t> </a:t>
            </a:r>
            <a:r>
              <a:rPr lang="en-US" sz="3600" b="1" dirty="0" err="1"/>
              <a:t>tanpa</a:t>
            </a:r>
            <a:r>
              <a:rPr lang="en-US" sz="3600" b="1" dirty="0"/>
              <a:t> </a:t>
            </a:r>
            <a:r>
              <a:rPr lang="en-US" sz="3600" b="1" dirty="0" err="1"/>
              <a:t>dia</a:t>
            </a:r>
            <a:r>
              <a:rPr lang="en-US" sz="3600" b="1" dirty="0"/>
              <a:t> </a:t>
            </a:r>
            <a:r>
              <a:rPr lang="en-US" sz="3600" b="1" dirty="0" err="1"/>
              <a:t>dilantik</a:t>
            </a:r>
            <a:r>
              <a:rPr lang="en-US" sz="3600" b="1" dirty="0"/>
              <a:t> </a:t>
            </a:r>
            <a:r>
              <a:rPr lang="en-US" sz="3600" b="1" dirty="0" err="1"/>
              <a:t>sebagai</a:t>
            </a:r>
            <a:r>
              <a:rPr lang="en-US" sz="3600" b="1" dirty="0"/>
              <a:t> </a:t>
            </a:r>
            <a:r>
              <a:rPr lang="en-US" sz="3600" b="1" dirty="0" err="1"/>
              <a:t>amil</a:t>
            </a:r>
            <a:r>
              <a:rPr lang="en-US" sz="3600" b="1" dirty="0"/>
              <a:t> </a:t>
            </a:r>
            <a:r>
              <a:rPr lang="en-US" sz="3600" b="1" dirty="0" err="1"/>
              <a:t>atau</a:t>
            </a:r>
            <a:r>
              <a:rPr lang="en-US" sz="3600" b="1" dirty="0"/>
              <a:t> </a:t>
            </a:r>
            <a:r>
              <a:rPr lang="en-US" sz="3600" b="1" dirty="0" err="1"/>
              <a:t>selainnya</a:t>
            </a:r>
            <a:r>
              <a:rPr lang="en-US" sz="3600" b="1" dirty="0"/>
              <a:t> </a:t>
            </a:r>
            <a:r>
              <a:rPr lang="en-US" sz="3600" b="1" dirty="0" err="1"/>
              <a:t>diberi</a:t>
            </a:r>
            <a:r>
              <a:rPr lang="en-US" sz="3600" b="1" dirty="0"/>
              <a:t> </a:t>
            </a:r>
            <a:r>
              <a:rPr lang="en-US" sz="3600" b="1" dirty="0" err="1"/>
              <a:t>kuasa</a:t>
            </a:r>
            <a:r>
              <a:rPr lang="en-US" sz="3600" b="1" dirty="0"/>
              <a:t> </a:t>
            </a:r>
            <a:r>
              <a:rPr lang="en-US" sz="3600" b="1" dirty="0" err="1"/>
              <a:t>oleh</a:t>
            </a:r>
            <a:r>
              <a:rPr lang="en-US" sz="3600" b="1" dirty="0"/>
              <a:t> </a:t>
            </a:r>
            <a:r>
              <a:rPr lang="en-US" sz="3600" b="1" dirty="0" err="1"/>
              <a:t>Majlis</a:t>
            </a:r>
            <a:r>
              <a:rPr lang="en-US" sz="3600" b="1" dirty="0"/>
              <a:t> </a:t>
            </a:r>
            <a:r>
              <a:rPr lang="en-US" sz="3600" b="1" dirty="0" err="1"/>
              <a:t>adalah</a:t>
            </a:r>
            <a:r>
              <a:rPr lang="en-US" sz="3600" b="1" dirty="0"/>
              <a:t> </a:t>
            </a:r>
            <a:r>
              <a:rPr lang="en-US" sz="3600" b="1" dirty="0" err="1"/>
              <a:t>melakukan</a:t>
            </a:r>
            <a:r>
              <a:rPr lang="en-US" sz="3600" b="1" dirty="0"/>
              <a:t> </a:t>
            </a:r>
            <a:r>
              <a:rPr lang="en-US" sz="3600" b="1" dirty="0" err="1"/>
              <a:t>suatu</a:t>
            </a:r>
            <a:r>
              <a:rPr lang="en-US" sz="3600" b="1" dirty="0"/>
              <a:t> </a:t>
            </a:r>
            <a:r>
              <a:rPr lang="en-US" sz="3600" b="1" dirty="0" err="1"/>
              <a:t>kesalahan</a:t>
            </a:r>
            <a:r>
              <a:rPr lang="en-US" sz="3600" b="1" dirty="0"/>
              <a:t> </a:t>
            </a:r>
            <a:r>
              <a:rPr lang="en-US" sz="3600" b="1" dirty="0" err="1"/>
              <a:t>dan</a:t>
            </a:r>
            <a:r>
              <a:rPr lang="en-US" sz="3600" b="1" dirty="0"/>
              <a:t> </a:t>
            </a:r>
            <a:r>
              <a:rPr lang="en-US" sz="3600" b="1" dirty="0" err="1"/>
              <a:t>apabila</a:t>
            </a:r>
            <a:r>
              <a:rPr lang="en-US" sz="3600" b="1" dirty="0"/>
              <a:t> </a:t>
            </a:r>
            <a:r>
              <a:rPr lang="en-US" sz="3600" b="1" dirty="0" err="1"/>
              <a:t>disabitkan</a:t>
            </a:r>
            <a:r>
              <a:rPr lang="en-US" sz="3600" b="1" dirty="0"/>
              <a:t> </a:t>
            </a:r>
            <a:r>
              <a:rPr lang="en-US" sz="3600" b="1" dirty="0" err="1"/>
              <a:t>boleh</a:t>
            </a:r>
            <a:r>
              <a:rPr lang="en-US" sz="3600" b="1" dirty="0"/>
              <a:t> </a:t>
            </a:r>
            <a:r>
              <a:rPr lang="en-US" sz="3600" b="1" dirty="0" err="1"/>
              <a:t>didenda</a:t>
            </a:r>
            <a:r>
              <a:rPr lang="en-US" sz="3600" b="1" dirty="0"/>
              <a:t> </a:t>
            </a:r>
            <a:r>
              <a:rPr lang="en-US" sz="3600" b="1" dirty="0" err="1"/>
              <a:t>tidak</a:t>
            </a:r>
            <a:r>
              <a:rPr lang="en-US" sz="3600" b="1" dirty="0"/>
              <a:t> </a:t>
            </a:r>
            <a:r>
              <a:rPr lang="en-US" sz="3600" b="1" dirty="0" err="1"/>
              <a:t>melebihi</a:t>
            </a:r>
            <a:r>
              <a:rPr lang="en-US" sz="3600" b="1" dirty="0"/>
              <a:t> 3 </a:t>
            </a:r>
            <a:r>
              <a:rPr lang="en-US" sz="3600" b="1" dirty="0" err="1"/>
              <a:t>ribu</a:t>
            </a:r>
            <a:r>
              <a:rPr lang="en-US" sz="3600" b="1" dirty="0"/>
              <a:t> ringgit </a:t>
            </a:r>
            <a:r>
              <a:rPr lang="en-US" sz="3600" b="1" dirty="0" err="1"/>
              <a:t>atau</a:t>
            </a:r>
            <a:r>
              <a:rPr lang="en-US" sz="3600" b="1" dirty="0"/>
              <a:t> </a:t>
            </a:r>
            <a:r>
              <a:rPr lang="en-US" sz="3600" b="1" dirty="0" err="1"/>
              <a:t>dipenjarakan</a:t>
            </a:r>
            <a:r>
              <a:rPr lang="en-US" sz="3600" b="1" dirty="0"/>
              <a:t> </a:t>
            </a:r>
            <a:r>
              <a:rPr lang="en-US" sz="3600" b="1" dirty="0" err="1"/>
              <a:t>selama</a:t>
            </a:r>
            <a:r>
              <a:rPr lang="en-US" sz="3600" b="1" dirty="0"/>
              <a:t> </a:t>
            </a:r>
            <a:r>
              <a:rPr lang="en-US" sz="3600" b="1" dirty="0" err="1"/>
              <a:t>tempoh</a:t>
            </a:r>
            <a:r>
              <a:rPr lang="en-US" sz="3600" b="1" dirty="0"/>
              <a:t> </a:t>
            </a:r>
            <a:r>
              <a:rPr lang="en-US" sz="3600" b="1" dirty="0" err="1"/>
              <a:t>tidak</a:t>
            </a:r>
            <a:r>
              <a:rPr lang="en-US" sz="3600" b="1" dirty="0"/>
              <a:t> </a:t>
            </a:r>
            <a:r>
              <a:rPr lang="en-US" sz="3600" b="1" dirty="0" err="1"/>
              <a:t>melebihi</a:t>
            </a:r>
            <a:r>
              <a:rPr lang="en-US" sz="3600" b="1" dirty="0"/>
              <a:t> 2 </a:t>
            </a:r>
            <a:r>
              <a:rPr lang="en-US" sz="3600" b="1" dirty="0" err="1"/>
              <a:t>tahun</a:t>
            </a:r>
            <a:r>
              <a:rPr lang="en-US" sz="3600" b="1" dirty="0"/>
              <a:t> </a:t>
            </a:r>
            <a:r>
              <a:rPr lang="en-US" sz="3600" b="1" dirty="0" err="1"/>
              <a:t>atau</a:t>
            </a:r>
            <a:r>
              <a:rPr lang="en-US" sz="3600" b="1" dirty="0"/>
              <a:t> </a:t>
            </a:r>
            <a:r>
              <a:rPr lang="en-US" sz="3600" b="1" dirty="0" err="1"/>
              <a:t>kedua-duanya</a:t>
            </a:r>
            <a:endParaRPr lang="en-US" sz="4800" b="1"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2788250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115616" y="320166"/>
            <a:ext cx="6048672" cy="553998"/>
          </a:xfrm>
          <a:prstGeom prst="rect">
            <a:avLst/>
          </a:prstGeom>
        </p:spPr>
        <p:txBody>
          <a:bodyPr wrap="square">
            <a:spAutoFit/>
          </a:bodyPr>
          <a:lstStyle/>
          <a:p>
            <a:pPr lvl="0" algn="ctr">
              <a:defRPr/>
            </a:pPr>
            <a:r>
              <a:rPr lang="en-US" sz="3000" b="1" i="1" dirty="0" err="1">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K</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esimpulan</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3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Khutbah</a:t>
            </a:r>
            <a:r>
              <a:rPr lang="en-US" sz="3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p>
        </p:txBody>
      </p:sp>
      <p:sp>
        <p:nvSpPr>
          <p:cNvPr id="8" name="Rounded Rectangle 7"/>
          <p:cNvSpPr/>
          <p:nvPr/>
        </p:nvSpPr>
        <p:spPr>
          <a:xfrm>
            <a:off x="395536" y="1268760"/>
            <a:ext cx="7776863" cy="103736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MY" sz="2400" b="1" dirty="0" err="1">
                <a:ln w="0"/>
                <a:solidFill>
                  <a:schemeClr val="bg1"/>
                </a:solidFill>
                <a:effectLst>
                  <a:outerShdw blurRad="38100" dist="19050" dir="2700000" algn="tl" rotWithShape="0">
                    <a:schemeClr val="dk1">
                      <a:alpha val="40000"/>
                    </a:schemeClr>
                  </a:outerShdw>
                </a:effectLst>
              </a:rPr>
              <a:t>M</a:t>
            </a:r>
            <a:r>
              <a:rPr lang="en-MY" sz="2400" b="1" dirty="0" err="1" smtClean="0">
                <a:ln w="0"/>
                <a:solidFill>
                  <a:schemeClr val="bg1"/>
                </a:solidFill>
                <a:effectLst>
                  <a:outerShdw blurRad="38100" dist="19050" dir="2700000" algn="tl" rotWithShape="0">
                    <a:schemeClr val="dk1">
                      <a:alpha val="40000"/>
                    </a:schemeClr>
                  </a:outerShdw>
                </a:effectLst>
              </a:rPr>
              <a:t>enunaikan</a:t>
            </a:r>
            <a:r>
              <a:rPr lang="en-MY" sz="2400" b="1" dirty="0" smtClean="0">
                <a:ln w="0"/>
                <a:solidFill>
                  <a:schemeClr val="bg1"/>
                </a:solidFill>
                <a:effectLst>
                  <a:outerShdw blurRad="38100" dist="19050" dir="2700000" algn="tl" rotWithShape="0">
                    <a:schemeClr val="dk1">
                      <a:alpha val="40000"/>
                    </a:schemeClr>
                  </a:outerShdw>
                </a:effectLst>
              </a:rPr>
              <a:t> </a:t>
            </a:r>
            <a:r>
              <a:rPr lang="en-MY" sz="2400" b="1" dirty="0" err="1">
                <a:ln w="0"/>
                <a:solidFill>
                  <a:schemeClr val="bg1"/>
                </a:solidFill>
                <a:effectLst>
                  <a:outerShdw blurRad="38100" dist="19050" dir="2700000" algn="tl" rotWithShape="0">
                    <a:schemeClr val="dk1">
                      <a:alpha val="40000"/>
                    </a:schemeClr>
                  </a:outerShdw>
                </a:effectLst>
              </a:rPr>
              <a:t>kewajipan</a:t>
            </a:r>
            <a:r>
              <a:rPr lang="en-MY" sz="2400" b="1" dirty="0">
                <a:ln w="0"/>
                <a:solidFill>
                  <a:schemeClr val="bg1"/>
                </a:solidFill>
                <a:effectLst>
                  <a:outerShdw blurRad="38100" dist="19050" dir="2700000" algn="tl" rotWithShape="0">
                    <a:schemeClr val="dk1">
                      <a:alpha val="40000"/>
                    </a:schemeClr>
                  </a:outerShdw>
                </a:effectLst>
              </a:rPr>
              <a:t> zakat </a:t>
            </a:r>
            <a:r>
              <a:rPr lang="en-MY" sz="2400" b="1" dirty="0" err="1">
                <a:ln w="0"/>
                <a:solidFill>
                  <a:schemeClr val="bg1"/>
                </a:solidFill>
                <a:effectLst>
                  <a:outerShdw blurRad="38100" dist="19050" dir="2700000" algn="tl" rotWithShape="0">
                    <a:schemeClr val="dk1">
                      <a:alpha val="40000"/>
                    </a:schemeClr>
                  </a:outerShdw>
                </a:effectLst>
              </a:rPr>
              <a:t>baik</a:t>
            </a:r>
            <a:r>
              <a:rPr lang="en-MY" sz="2400" b="1" dirty="0">
                <a:ln w="0"/>
                <a:solidFill>
                  <a:schemeClr val="bg1"/>
                </a:solidFill>
                <a:effectLst>
                  <a:outerShdw blurRad="38100" dist="19050" dir="2700000" algn="tl" rotWithShape="0">
                    <a:schemeClr val="dk1">
                      <a:alpha val="40000"/>
                    </a:schemeClr>
                  </a:outerShdw>
                </a:effectLst>
              </a:rPr>
              <a:t> zakat </a:t>
            </a:r>
            <a:r>
              <a:rPr lang="en-MY" sz="2400" b="1" dirty="0" err="1">
                <a:ln w="0"/>
                <a:solidFill>
                  <a:schemeClr val="bg1"/>
                </a:solidFill>
                <a:effectLst>
                  <a:outerShdw blurRad="38100" dist="19050" dir="2700000" algn="tl" rotWithShape="0">
                    <a:schemeClr val="dk1">
                      <a:alpha val="40000"/>
                    </a:schemeClr>
                  </a:outerShdw>
                </a:effectLst>
              </a:rPr>
              <a:t>fitrah</a:t>
            </a:r>
            <a:r>
              <a:rPr lang="en-MY" sz="2400" b="1" dirty="0">
                <a:ln w="0"/>
                <a:solidFill>
                  <a:schemeClr val="bg1"/>
                </a:solidFill>
                <a:effectLst>
                  <a:outerShdw blurRad="38100" dist="19050" dir="2700000" algn="tl" rotWithShape="0">
                    <a:schemeClr val="dk1">
                      <a:alpha val="40000"/>
                    </a:schemeClr>
                  </a:outerShdw>
                </a:effectLst>
              </a:rPr>
              <a:t> </a:t>
            </a:r>
            <a:r>
              <a:rPr lang="en-MY" sz="2400" b="1" dirty="0" err="1">
                <a:ln w="0"/>
                <a:solidFill>
                  <a:schemeClr val="bg1"/>
                </a:solidFill>
                <a:effectLst>
                  <a:outerShdw blurRad="38100" dist="19050" dir="2700000" algn="tl" rotWithShape="0">
                    <a:schemeClr val="dk1">
                      <a:alpha val="40000"/>
                    </a:schemeClr>
                  </a:outerShdw>
                </a:effectLst>
              </a:rPr>
              <a:t>maupun</a:t>
            </a:r>
            <a:r>
              <a:rPr lang="en-MY" sz="2400" b="1" dirty="0">
                <a:ln w="0"/>
                <a:solidFill>
                  <a:schemeClr val="bg1"/>
                </a:solidFill>
                <a:effectLst>
                  <a:outerShdw blurRad="38100" dist="19050" dir="2700000" algn="tl" rotWithShape="0">
                    <a:schemeClr val="dk1">
                      <a:alpha val="40000"/>
                    </a:schemeClr>
                  </a:outerShdw>
                </a:effectLst>
              </a:rPr>
              <a:t> zakat </a:t>
            </a:r>
            <a:r>
              <a:rPr lang="en-MY" sz="2400" b="1" dirty="0" err="1">
                <a:ln w="0"/>
                <a:solidFill>
                  <a:schemeClr val="bg1"/>
                </a:solidFill>
                <a:effectLst>
                  <a:outerShdw blurRad="38100" dist="19050" dir="2700000" algn="tl" rotWithShape="0">
                    <a:schemeClr val="dk1">
                      <a:alpha val="40000"/>
                    </a:schemeClr>
                  </a:outerShdw>
                </a:effectLst>
              </a:rPr>
              <a:t>harta</a:t>
            </a:r>
            <a:r>
              <a:rPr lang="en-MY" sz="2400" b="1" dirty="0">
                <a:ln w="0"/>
                <a:solidFill>
                  <a:schemeClr val="bg1"/>
                </a:solidFill>
                <a:effectLst>
                  <a:outerShdw blurRad="38100" dist="19050" dir="2700000" algn="tl" rotWithShape="0">
                    <a:schemeClr val="dk1">
                      <a:alpha val="40000"/>
                    </a:schemeClr>
                  </a:outerShdw>
                </a:effectLst>
              </a:rPr>
              <a:t> </a:t>
            </a:r>
            <a:r>
              <a:rPr lang="en-MY" sz="2400" b="1" dirty="0" err="1">
                <a:ln w="0"/>
                <a:solidFill>
                  <a:schemeClr val="bg1"/>
                </a:solidFill>
                <a:effectLst>
                  <a:outerShdw blurRad="38100" dist="19050" dir="2700000" algn="tl" rotWithShape="0">
                    <a:schemeClr val="dk1">
                      <a:alpha val="40000"/>
                    </a:schemeClr>
                  </a:outerShdw>
                </a:effectLst>
              </a:rPr>
              <a:t>dengan</a:t>
            </a:r>
            <a:r>
              <a:rPr lang="en-MY" sz="2400" b="1" dirty="0">
                <a:ln w="0"/>
                <a:solidFill>
                  <a:schemeClr val="bg1"/>
                </a:solidFill>
                <a:effectLst>
                  <a:outerShdw blurRad="38100" dist="19050" dir="2700000" algn="tl" rotWithShape="0">
                    <a:schemeClr val="dk1">
                      <a:alpha val="40000"/>
                    </a:schemeClr>
                  </a:outerShdw>
                </a:effectLst>
              </a:rPr>
              <a:t> </a:t>
            </a:r>
            <a:r>
              <a:rPr lang="en-MY" sz="2400" b="1" dirty="0" err="1">
                <a:ln w="0"/>
                <a:solidFill>
                  <a:schemeClr val="bg1"/>
                </a:solidFill>
                <a:effectLst>
                  <a:outerShdw blurRad="38100" dist="19050" dir="2700000" algn="tl" rotWithShape="0">
                    <a:schemeClr val="dk1">
                      <a:alpha val="40000"/>
                    </a:schemeClr>
                  </a:outerShdw>
                </a:effectLst>
              </a:rPr>
              <a:t>seikhlas</a:t>
            </a:r>
            <a:r>
              <a:rPr lang="en-MY" sz="2400" b="1" dirty="0">
                <a:ln w="0"/>
                <a:solidFill>
                  <a:schemeClr val="bg1"/>
                </a:solidFill>
                <a:effectLst>
                  <a:outerShdw blurRad="38100" dist="19050" dir="2700000" algn="tl" rotWithShape="0">
                    <a:schemeClr val="dk1">
                      <a:alpha val="40000"/>
                    </a:schemeClr>
                  </a:outerShdw>
                </a:effectLst>
              </a:rPr>
              <a:t> </a:t>
            </a:r>
            <a:r>
              <a:rPr lang="en-MY" sz="2400" b="1" dirty="0" err="1">
                <a:ln w="0"/>
                <a:solidFill>
                  <a:schemeClr val="bg1"/>
                </a:solidFill>
                <a:effectLst>
                  <a:outerShdw blurRad="38100" dist="19050" dir="2700000" algn="tl" rotWithShape="0">
                    <a:schemeClr val="dk1">
                      <a:alpha val="40000"/>
                    </a:schemeClr>
                  </a:outerShdw>
                </a:effectLst>
              </a:rPr>
              <a:t>hati</a:t>
            </a:r>
            <a:r>
              <a:rPr lang="en-MY" sz="2400" b="1" dirty="0">
                <a:ln w="0"/>
                <a:solidFill>
                  <a:schemeClr val="bg1"/>
                </a:solidFill>
                <a:effectLst>
                  <a:outerShdw blurRad="38100" dist="19050" dir="2700000" algn="tl" rotWithShape="0">
                    <a:schemeClr val="dk1">
                      <a:alpha val="40000"/>
                    </a:schemeClr>
                  </a:outerShdw>
                </a:effectLst>
              </a:rPr>
              <a:t> </a:t>
            </a:r>
            <a:r>
              <a:rPr lang="en-MY" sz="2400" b="1" dirty="0" err="1">
                <a:ln w="0"/>
                <a:solidFill>
                  <a:schemeClr val="bg1"/>
                </a:solidFill>
                <a:effectLst>
                  <a:outerShdw blurRad="38100" dist="19050" dir="2700000" algn="tl" rotWithShape="0">
                    <a:schemeClr val="dk1">
                      <a:alpha val="40000"/>
                    </a:schemeClr>
                  </a:outerShdw>
                </a:effectLst>
              </a:rPr>
              <a:t>kerana</a:t>
            </a:r>
            <a:r>
              <a:rPr lang="en-MY" sz="2400" b="1" dirty="0">
                <a:ln w="0"/>
                <a:solidFill>
                  <a:schemeClr val="bg1"/>
                </a:solidFill>
                <a:effectLst>
                  <a:outerShdw blurRad="38100" dist="19050" dir="2700000" algn="tl" rotWithShape="0">
                    <a:schemeClr val="dk1">
                      <a:alpha val="40000"/>
                    </a:schemeClr>
                  </a:outerShdw>
                </a:effectLst>
              </a:rPr>
              <a:t> Allah SWT.</a:t>
            </a:r>
            <a:endParaRPr lang="en-US" sz="3600" b="1" dirty="0" smtClean="0">
              <a:ln w="0"/>
              <a:solidFill>
                <a:schemeClr val="bg1"/>
              </a:solidFill>
              <a:effectLst>
                <a:outerShdw blurRad="38100" dist="19050" dir="2700000" algn="tl" rotWithShape="0">
                  <a:schemeClr val="dk1">
                    <a:alpha val="40000"/>
                  </a:schemeClr>
                </a:outerShdw>
              </a:effectLst>
              <a:latin typeface="Arial Black" pitchFamily="34" charset="0"/>
              <a:cs typeface="Arial" charset="0"/>
            </a:endParaRPr>
          </a:p>
        </p:txBody>
      </p:sp>
      <p:sp>
        <p:nvSpPr>
          <p:cNvPr id="5" name="Rounded Rectangle 4"/>
          <p:cNvSpPr/>
          <p:nvPr/>
        </p:nvSpPr>
        <p:spPr>
          <a:xfrm>
            <a:off x="395536" y="2535655"/>
            <a:ext cx="7848872" cy="103736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MY" sz="2400" b="1" dirty="0" err="1"/>
              <a:t>S</a:t>
            </a:r>
            <a:r>
              <a:rPr lang="en-MY" sz="2400" b="1" dirty="0" err="1" smtClean="0"/>
              <a:t>entiasa</a:t>
            </a:r>
            <a:r>
              <a:rPr lang="en-MY" sz="2400" b="1" dirty="0" smtClean="0"/>
              <a:t> </a:t>
            </a:r>
            <a:r>
              <a:rPr lang="en-MY" sz="2400" b="1" dirty="0" err="1"/>
              <a:t>bersikap</a:t>
            </a:r>
            <a:r>
              <a:rPr lang="en-MY" sz="2400" b="1" dirty="0"/>
              <a:t> </a:t>
            </a:r>
            <a:r>
              <a:rPr lang="en-MY" sz="2400" b="1" dirty="0" err="1"/>
              <a:t>sensitif</a:t>
            </a:r>
            <a:r>
              <a:rPr lang="en-MY" sz="2400" b="1" dirty="0"/>
              <a:t>, </a:t>
            </a:r>
            <a:r>
              <a:rPr lang="en-MY" sz="2400" b="1" dirty="0" err="1"/>
              <a:t>prihatin</a:t>
            </a:r>
            <a:r>
              <a:rPr lang="en-MY" sz="2400" b="1" dirty="0"/>
              <a:t>  </a:t>
            </a:r>
            <a:r>
              <a:rPr lang="en-MY" sz="2400" b="1" dirty="0" err="1"/>
              <a:t>dan</a:t>
            </a:r>
            <a:r>
              <a:rPr lang="en-MY" sz="2400" b="1" dirty="0"/>
              <a:t> </a:t>
            </a:r>
            <a:r>
              <a:rPr lang="en-MY" sz="2400" b="1" dirty="0" err="1"/>
              <a:t>cakna</a:t>
            </a:r>
            <a:r>
              <a:rPr lang="en-MY" sz="2400" b="1" dirty="0"/>
              <a:t> </a:t>
            </a:r>
            <a:r>
              <a:rPr lang="en-MY" sz="2400" b="1" dirty="0" err="1"/>
              <a:t>dengan</a:t>
            </a:r>
            <a:r>
              <a:rPr lang="en-MY" sz="2400" b="1" dirty="0"/>
              <a:t> </a:t>
            </a:r>
            <a:r>
              <a:rPr lang="en-MY" sz="2400" b="1" dirty="0" err="1"/>
              <a:t>kesusahan</a:t>
            </a:r>
            <a:r>
              <a:rPr lang="en-MY" sz="2400" b="1" dirty="0"/>
              <a:t> yang </a:t>
            </a:r>
            <a:r>
              <a:rPr lang="en-MY" sz="2400" b="1" dirty="0" err="1"/>
              <a:t>dialami</a:t>
            </a:r>
            <a:r>
              <a:rPr lang="en-MY" sz="2400" b="1" dirty="0"/>
              <a:t> </a:t>
            </a:r>
            <a:r>
              <a:rPr lang="en-MY" sz="2400" b="1" dirty="0" err="1"/>
              <a:t>oleh</a:t>
            </a:r>
            <a:r>
              <a:rPr lang="en-MY" sz="2400" b="1" dirty="0"/>
              <a:t> </a:t>
            </a:r>
            <a:r>
              <a:rPr lang="en-MY" sz="2400" b="1" dirty="0" err="1"/>
              <a:t>saudara</a:t>
            </a:r>
            <a:r>
              <a:rPr lang="en-MY" sz="2400" b="1" dirty="0"/>
              <a:t> </a:t>
            </a:r>
            <a:r>
              <a:rPr lang="en-MY" sz="2400" b="1" dirty="0" err="1"/>
              <a:t>sekeliling</a:t>
            </a:r>
            <a:endParaRPr lang="en-US" sz="3600" b="1"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6" name="Rounded Rectangle 5"/>
          <p:cNvSpPr/>
          <p:nvPr/>
        </p:nvSpPr>
        <p:spPr>
          <a:xfrm>
            <a:off x="395536" y="3802550"/>
            <a:ext cx="7848872" cy="126876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MY" sz="2400" b="1" dirty="0" smtClean="0"/>
              <a:t>Zakat </a:t>
            </a:r>
            <a:r>
              <a:rPr lang="en-MY" sz="2400" b="1" dirty="0" err="1" smtClean="0"/>
              <a:t>adalah</a:t>
            </a:r>
            <a:r>
              <a:rPr lang="en-MY" sz="2400" b="1" dirty="0" smtClean="0"/>
              <a:t> </a:t>
            </a:r>
            <a:r>
              <a:rPr lang="en-MY" sz="2400" b="1" dirty="0" err="1"/>
              <a:t>amalan</a:t>
            </a:r>
            <a:r>
              <a:rPr lang="en-MY" sz="2400" b="1" dirty="0"/>
              <a:t> yang </a:t>
            </a:r>
            <a:r>
              <a:rPr lang="en-MY" sz="2400" b="1" dirty="0" err="1"/>
              <a:t>diberkati</a:t>
            </a:r>
            <a:r>
              <a:rPr lang="en-MY" sz="2400" b="1" dirty="0"/>
              <a:t> </a:t>
            </a:r>
            <a:r>
              <a:rPr lang="en-MY" sz="2400" b="1" dirty="0" err="1"/>
              <a:t>dan</a:t>
            </a:r>
            <a:r>
              <a:rPr lang="en-MY" sz="2400" b="1" dirty="0"/>
              <a:t> </a:t>
            </a:r>
            <a:r>
              <a:rPr lang="en-MY" sz="2400" b="1" dirty="0" err="1"/>
              <a:t>diberi</a:t>
            </a:r>
            <a:r>
              <a:rPr lang="en-MY" sz="2400" b="1" dirty="0"/>
              <a:t> </a:t>
            </a:r>
            <a:r>
              <a:rPr lang="en-MY" sz="2400" b="1" dirty="0" err="1"/>
              <a:t>kebaikan</a:t>
            </a:r>
            <a:r>
              <a:rPr lang="en-MY" sz="2400" b="1" dirty="0"/>
              <a:t> </a:t>
            </a:r>
            <a:r>
              <a:rPr lang="en-MY" sz="2400" b="1" dirty="0" err="1"/>
              <a:t>oleh</a:t>
            </a:r>
            <a:r>
              <a:rPr lang="en-MY" sz="2400" b="1" dirty="0"/>
              <a:t> Allah</a:t>
            </a:r>
            <a:endParaRPr lang="en-US" sz="3600" b="1"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7" name="Rounded Rectangle 6"/>
          <p:cNvSpPr/>
          <p:nvPr/>
        </p:nvSpPr>
        <p:spPr>
          <a:xfrm>
            <a:off x="395537" y="5273642"/>
            <a:ext cx="7848872" cy="1382026"/>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MY" sz="2400" b="1" dirty="0"/>
              <a:t>Z</a:t>
            </a:r>
            <a:r>
              <a:rPr lang="en-MY" sz="2400" b="1" dirty="0" smtClean="0"/>
              <a:t>akat </a:t>
            </a:r>
            <a:r>
              <a:rPr lang="en-MY" sz="2400" b="1" dirty="0" err="1"/>
              <a:t>fitrah</a:t>
            </a:r>
            <a:r>
              <a:rPr lang="en-MY" sz="2400" b="1" dirty="0"/>
              <a:t> </a:t>
            </a:r>
            <a:r>
              <a:rPr lang="en-MY" sz="2400" b="1" dirty="0" err="1"/>
              <a:t>menyempurnakan</a:t>
            </a:r>
            <a:r>
              <a:rPr lang="en-MY" sz="2400" b="1" dirty="0"/>
              <a:t> </a:t>
            </a:r>
            <a:r>
              <a:rPr lang="en-MY" sz="2400" b="1" dirty="0" err="1"/>
              <a:t>ibadah</a:t>
            </a:r>
            <a:r>
              <a:rPr lang="en-MY" sz="2400" b="1" dirty="0"/>
              <a:t> </a:t>
            </a:r>
            <a:r>
              <a:rPr lang="en-MY" sz="2400" b="1" dirty="0" err="1"/>
              <a:t>puasa</a:t>
            </a:r>
            <a:r>
              <a:rPr lang="en-MY" sz="2400" b="1" dirty="0"/>
              <a:t> di </a:t>
            </a:r>
            <a:r>
              <a:rPr lang="en-MY" sz="2400" b="1" dirty="0" err="1"/>
              <a:t>Bulan</a:t>
            </a:r>
            <a:r>
              <a:rPr lang="en-MY" sz="2400" b="1" dirty="0"/>
              <a:t> Ramadan. </a:t>
            </a:r>
            <a:r>
              <a:rPr lang="en-MY" sz="2400" b="1" dirty="0" err="1"/>
              <a:t>Melalui</a:t>
            </a:r>
            <a:r>
              <a:rPr lang="en-MY" sz="2400" b="1" dirty="0"/>
              <a:t> </a:t>
            </a:r>
            <a:r>
              <a:rPr lang="en-MY" sz="2400" b="1" dirty="0" err="1"/>
              <a:t>latihan</a:t>
            </a:r>
            <a:r>
              <a:rPr lang="en-MY" sz="2400" b="1" dirty="0"/>
              <a:t> </a:t>
            </a:r>
            <a:r>
              <a:rPr lang="en-MY" sz="2400" b="1" dirty="0" err="1"/>
              <a:t>berlapar</a:t>
            </a:r>
            <a:r>
              <a:rPr lang="en-MY" sz="2400" b="1" dirty="0"/>
              <a:t> </a:t>
            </a:r>
            <a:r>
              <a:rPr lang="en-MY" sz="2400" b="1" dirty="0" err="1"/>
              <a:t>dan</a:t>
            </a:r>
            <a:r>
              <a:rPr lang="en-MY" sz="2400" b="1" dirty="0"/>
              <a:t> </a:t>
            </a:r>
            <a:r>
              <a:rPr lang="en-MY" sz="2400" b="1" dirty="0" err="1"/>
              <a:t>dahaga</a:t>
            </a:r>
            <a:r>
              <a:rPr lang="en-MY" sz="2400" b="1" dirty="0"/>
              <a:t>, </a:t>
            </a:r>
            <a:r>
              <a:rPr lang="en-MY" sz="2400" b="1" dirty="0" err="1"/>
              <a:t>kita</a:t>
            </a:r>
            <a:r>
              <a:rPr lang="en-MY" sz="2400" b="1" dirty="0"/>
              <a:t> </a:t>
            </a:r>
            <a:r>
              <a:rPr lang="en-MY" sz="2400" b="1" dirty="0" err="1"/>
              <a:t>mula</a:t>
            </a:r>
            <a:r>
              <a:rPr lang="en-MY" sz="2400" b="1" dirty="0"/>
              <a:t> </a:t>
            </a:r>
            <a:r>
              <a:rPr lang="en-MY" sz="2400" b="1" dirty="0" err="1"/>
              <a:t>memahami</a:t>
            </a:r>
            <a:r>
              <a:rPr lang="en-MY" sz="2400" b="1" dirty="0"/>
              <a:t> </a:t>
            </a:r>
            <a:r>
              <a:rPr lang="en-MY" sz="2400" b="1" dirty="0" err="1"/>
              <a:t>erti</a:t>
            </a:r>
            <a:r>
              <a:rPr lang="en-MY" sz="2400" b="1" dirty="0"/>
              <a:t> </a:t>
            </a:r>
            <a:r>
              <a:rPr lang="en-MY" sz="2400" b="1" dirty="0" err="1"/>
              <a:t>sebenar</a:t>
            </a:r>
            <a:r>
              <a:rPr lang="en-MY" sz="2400" b="1" dirty="0"/>
              <a:t> </a:t>
            </a:r>
            <a:r>
              <a:rPr lang="en-MY" sz="2400" b="1" dirty="0" err="1"/>
              <a:t>kesusahan</a:t>
            </a:r>
            <a:r>
              <a:rPr lang="en-MY" sz="2400" b="1" dirty="0"/>
              <a:t> yang </a:t>
            </a:r>
            <a:r>
              <a:rPr lang="en-MY" sz="2400" b="1" dirty="0" err="1"/>
              <a:t>dialami</a:t>
            </a:r>
            <a:r>
              <a:rPr lang="en-MY" sz="2400" b="1" dirty="0"/>
              <a:t> fakir </a:t>
            </a:r>
            <a:r>
              <a:rPr lang="en-MY" sz="2400" b="1" dirty="0" err="1"/>
              <a:t>miskin</a:t>
            </a:r>
            <a:endParaRPr lang="en-US" sz="3600" b="1"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13748236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21030" y="242645"/>
            <a:ext cx="8399442" cy="954107"/>
          </a:xfrm>
          <a:prstGeom prst="rect">
            <a:avLst/>
          </a:prstGeom>
        </p:spPr>
        <p:txBody>
          <a:bodyPr wrap="square">
            <a:spAutoFit/>
          </a:bodyPr>
          <a:lstStyle/>
          <a:p>
            <a:pPr algn="ctr" fontAlgn="auto">
              <a:spcBef>
                <a:spcPts val="0"/>
              </a:spcBef>
              <a:spcAft>
                <a:spcPts val="0"/>
              </a:spcAft>
              <a:defRPr/>
            </a:pP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Firman</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Taala</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dalam</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p>
          <a:p>
            <a:pPr algn="ctr" fontAlgn="auto">
              <a:spcBef>
                <a:spcPts val="0"/>
              </a:spcBef>
              <a:spcAft>
                <a:spcPts val="0"/>
              </a:spcAft>
              <a:defRPr/>
            </a:pP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Surah </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al-</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Baqarah</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Ayat</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i="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261</a:t>
            </a:r>
            <a:endParaRPr lang="en-US" sz="2800" i="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484" y="1196752"/>
            <a:ext cx="9144000" cy="2308324"/>
          </a:xfrm>
          <a:prstGeom prst="rect">
            <a:avLst/>
          </a:prstGeom>
          <a:solidFill>
            <a:schemeClr val="accent6">
              <a:lumMod val="50000"/>
              <a:alpha val="18000"/>
            </a:schemeClr>
          </a:solidFill>
        </p:spPr>
        <p:txBody>
          <a:bodyPr wrap="square">
            <a:spAutoFit/>
          </a:bodyPr>
          <a:lstStyle/>
          <a:p>
            <a:pPr algn="ctr"/>
            <a:r>
              <a:rPr lang="ar-EG" sz="4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anose="02020603050405020304" pitchFamily="18" charset="-78"/>
                <a:cs typeface="Traditional Arabic" panose="02020603050405020304" pitchFamily="18" charset="-78"/>
              </a:rPr>
              <a:t>مَثَلُ الَّذِينَ يُنْفِقُونَ أَمْوَالَهُمْ فِي سَبِيلِ اللَّهِ كَمَثَلِ حَبَّةٍ أَنْبَتَتْ سَبْعَ سَنَابِلَ فِي كُلِّ سُنْبُلَةٍ مِائَةُ حَبَّةٍ ۗ وَاللَّهُ يُضَاعِفُ لِمَنْ يَشَاءُ ۗ وَاللَّهُ وَاسِعٌ عَلِيمٌ</a:t>
            </a:r>
            <a:endParaRPr lang="en-US" sz="4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Traditional Arabic" pitchFamily="18" charset="-78"/>
              <a:cs typeface="Traditional Arabic" pitchFamily="18" charset="-78"/>
            </a:endParaRPr>
          </a:p>
        </p:txBody>
      </p:sp>
      <p:sp>
        <p:nvSpPr>
          <p:cNvPr id="5" name="Rectangle 1"/>
          <p:cNvSpPr>
            <a:spLocks noChangeArrowheads="1"/>
          </p:cNvSpPr>
          <p:nvPr/>
        </p:nvSpPr>
        <p:spPr bwMode="auto">
          <a:xfrm>
            <a:off x="0" y="3435385"/>
            <a:ext cx="9144000" cy="3539430"/>
          </a:xfrm>
          <a:prstGeom prst="rect">
            <a:avLst/>
          </a:prstGeom>
          <a:solidFill>
            <a:srgbClr val="00B0F0">
              <a:alpha val="48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t>
            </a:r>
            <a:r>
              <a:rPr lang="en-US"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erumpamaan</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orang-orang yang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membelanjakan</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harta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mereka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pada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jalan</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Allah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samalah</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seperti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menanam</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sebiji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benih</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yang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menumbuhkan</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tujuh</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tangkai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tiap-tiap</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satu</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tangkai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pula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mengandungi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seratus</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biji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Dan Allah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mengandakan</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pahala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bagi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sesiapa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yang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dikehendakinya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Dan Allah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Maha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Luas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Rahmat</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dan</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Limpah</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KurniaNya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lagi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Maha</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MY" sz="2800"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Mengetahui</a:t>
            </a:r>
            <a:r>
              <a:rPr lang="en-MY" sz="2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t>
            </a:r>
            <a:endParaRPr lang="en-US" sz="2800" b="1" dirty="0" smtClean="0">
              <a:ln w="10160">
                <a:solidFill>
                  <a:schemeClr val="tx1"/>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8999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228600" y="335904"/>
            <a:ext cx="3591100" cy="523220"/>
          </a:xfrm>
          <a:prstGeom prst="rect">
            <a:avLst/>
          </a:prstGeom>
        </p:spPr>
        <p:txBody>
          <a:bodyPr wrap="square">
            <a:spAutoFit/>
          </a:bodyPr>
          <a:lstStyle/>
          <a:p>
            <a:pPr algn="ctr" fontAlgn="auto">
              <a:spcBef>
                <a:spcPts val="0"/>
              </a:spcBef>
              <a:spcAft>
                <a:spcPts val="0"/>
              </a:spcAft>
              <a:defRPr/>
            </a:pP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PENUTUP</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Freeform 3"/>
          <p:cNvSpPr/>
          <p:nvPr/>
        </p:nvSpPr>
        <p:spPr>
          <a:xfrm>
            <a:off x="71406" y="1196400"/>
            <a:ext cx="8929718" cy="5509200"/>
          </a:xfrm>
          <a:custGeom>
            <a:avLst/>
            <a:gdLst>
              <a:gd name="connsiteX0" fmla="*/ 0 w 9144000"/>
              <a:gd name="connsiteY0" fmla="*/ 0 h 4154984"/>
              <a:gd name="connsiteX1" fmla="*/ 9144000 w 9144000"/>
              <a:gd name="connsiteY1" fmla="*/ 0 h 4154984"/>
              <a:gd name="connsiteX2" fmla="*/ 9144000 w 9144000"/>
              <a:gd name="connsiteY2" fmla="*/ 4154984 h 4154984"/>
              <a:gd name="connsiteX3" fmla="*/ 0 w 9144000"/>
              <a:gd name="connsiteY3" fmla="*/ 4154984 h 4154984"/>
              <a:gd name="connsiteX4" fmla="*/ 0 w 9144000"/>
              <a:gd name="connsiteY4" fmla="*/ 0 h 4154984"/>
              <a:gd name="connsiteX0" fmla="*/ 0 w 9144000"/>
              <a:gd name="connsiteY0" fmla="*/ 0 h 4154984"/>
              <a:gd name="connsiteX1" fmla="*/ 9144000 w 9144000"/>
              <a:gd name="connsiteY1" fmla="*/ 0 h 4154984"/>
              <a:gd name="connsiteX2" fmla="*/ 9144000 w 9144000"/>
              <a:gd name="connsiteY2" fmla="*/ 4154984 h 4154984"/>
              <a:gd name="connsiteX3" fmla="*/ 228600 w 9144000"/>
              <a:gd name="connsiteY3" fmla="*/ 3847404 h 4154984"/>
              <a:gd name="connsiteX4" fmla="*/ 0 w 9144000"/>
              <a:gd name="connsiteY4" fmla="*/ 0 h 4154984"/>
              <a:gd name="connsiteX0" fmla="*/ 0 w 9144000"/>
              <a:gd name="connsiteY0" fmla="*/ 0 h 4154984"/>
              <a:gd name="connsiteX1" fmla="*/ 9144000 w 9144000"/>
              <a:gd name="connsiteY1" fmla="*/ 0 h 4154984"/>
              <a:gd name="connsiteX2" fmla="*/ 9144000 w 9144000"/>
              <a:gd name="connsiteY2" fmla="*/ 4154984 h 4154984"/>
              <a:gd name="connsiteX3" fmla="*/ 8544910 w 9144000"/>
              <a:gd name="connsiteY3" fmla="*/ 3836798 h 4154984"/>
              <a:gd name="connsiteX4" fmla="*/ 228600 w 9144000"/>
              <a:gd name="connsiteY4" fmla="*/ 3847404 h 4154984"/>
              <a:gd name="connsiteX5" fmla="*/ 0 w 9144000"/>
              <a:gd name="connsiteY5" fmla="*/ 0 h 4154984"/>
              <a:gd name="connsiteX0" fmla="*/ 0 w 9144000"/>
              <a:gd name="connsiteY0" fmla="*/ 0 h 4550948"/>
              <a:gd name="connsiteX1" fmla="*/ 9144000 w 9144000"/>
              <a:gd name="connsiteY1" fmla="*/ 0 h 4550948"/>
              <a:gd name="connsiteX2" fmla="*/ 9144000 w 9144000"/>
              <a:gd name="connsiteY2" fmla="*/ 4154984 h 4550948"/>
              <a:gd name="connsiteX3" fmla="*/ 8544910 w 9144000"/>
              <a:gd name="connsiteY3" fmla="*/ 3836798 h 4550948"/>
              <a:gd name="connsiteX4" fmla="*/ 228600 w 9144000"/>
              <a:gd name="connsiteY4" fmla="*/ 3847404 h 4550948"/>
              <a:gd name="connsiteX5" fmla="*/ 0 w 9144000"/>
              <a:gd name="connsiteY5" fmla="*/ 0 h 4550948"/>
              <a:gd name="connsiteX0" fmla="*/ 0 w 9144000"/>
              <a:gd name="connsiteY0" fmla="*/ 0 h 4522224"/>
              <a:gd name="connsiteX1" fmla="*/ 9144000 w 9144000"/>
              <a:gd name="connsiteY1" fmla="*/ 0 h 4522224"/>
              <a:gd name="connsiteX2" fmla="*/ 9144000 w 9144000"/>
              <a:gd name="connsiteY2" fmla="*/ 4154984 h 4522224"/>
              <a:gd name="connsiteX3" fmla="*/ 8544910 w 9144000"/>
              <a:gd name="connsiteY3" fmla="*/ 3836798 h 4522224"/>
              <a:gd name="connsiteX4" fmla="*/ 3484179 w 9144000"/>
              <a:gd name="connsiteY4" fmla="*/ 4356502 h 4522224"/>
              <a:gd name="connsiteX5" fmla="*/ 228600 w 9144000"/>
              <a:gd name="connsiteY5" fmla="*/ 3847404 h 4522224"/>
              <a:gd name="connsiteX6" fmla="*/ 0 w 9144000"/>
              <a:gd name="connsiteY6" fmla="*/ 0 h 4522224"/>
              <a:gd name="connsiteX0" fmla="*/ 0 w 9144000"/>
              <a:gd name="connsiteY0" fmla="*/ 0 h 4522224"/>
              <a:gd name="connsiteX1" fmla="*/ 9144000 w 9144000"/>
              <a:gd name="connsiteY1" fmla="*/ 0 h 4522224"/>
              <a:gd name="connsiteX2" fmla="*/ 8899634 w 9144000"/>
              <a:gd name="connsiteY2" fmla="*/ 1805711 h 4522224"/>
              <a:gd name="connsiteX3" fmla="*/ 9144000 w 9144000"/>
              <a:gd name="connsiteY3" fmla="*/ 4154984 h 4522224"/>
              <a:gd name="connsiteX4" fmla="*/ 8544910 w 9144000"/>
              <a:gd name="connsiteY4" fmla="*/ 3836798 h 4522224"/>
              <a:gd name="connsiteX5" fmla="*/ 3484179 w 9144000"/>
              <a:gd name="connsiteY5" fmla="*/ 4356502 h 4522224"/>
              <a:gd name="connsiteX6" fmla="*/ 228600 w 9144000"/>
              <a:gd name="connsiteY6" fmla="*/ 3847404 h 4522224"/>
              <a:gd name="connsiteX7" fmla="*/ 0 w 9144000"/>
              <a:gd name="connsiteY7" fmla="*/ 0 h 4522224"/>
              <a:gd name="connsiteX0" fmla="*/ 0 w 9144000"/>
              <a:gd name="connsiteY0" fmla="*/ 0 h 4529736"/>
              <a:gd name="connsiteX1" fmla="*/ 9144000 w 9144000"/>
              <a:gd name="connsiteY1" fmla="*/ 0 h 4529736"/>
              <a:gd name="connsiteX2" fmla="*/ 8899634 w 9144000"/>
              <a:gd name="connsiteY2" fmla="*/ 1805711 h 4529736"/>
              <a:gd name="connsiteX3" fmla="*/ 9144000 w 9144000"/>
              <a:gd name="connsiteY3" fmla="*/ 4154984 h 4529736"/>
              <a:gd name="connsiteX4" fmla="*/ 8544910 w 9144000"/>
              <a:gd name="connsiteY4" fmla="*/ 3836798 h 4529736"/>
              <a:gd name="connsiteX5" fmla="*/ 3484179 w 9144000"/>
              <a:gd name="connsiteY5" fmla="*/ 4356502 h 4529736"/>
              <a:gd name="connsiteX6" fmla="*/ 228600 w 9144000"/>
              <a:gd name="connsiteY6" fmla="*/ 3847404 h 4529736"/>
              <a:gd name="connsiteX7" fmla="*/ 15766 w 9144000"/>
              <a:gd name="connsiteY7" fmla="*/ 262509 h 4529736"/>
              <a:gd name="connsiteX8" fmla="*/ 0 w 9144000"/>
              <a:gd name="connsiteY8" fmla="*/ 0 h 4529736"/>
              <a:gd name="connsiteX0" fmla="*/ 0 w 9144000"/>
              <a:gd name="connsiteY0" fmla="*/ 238633 h 4768369"/>
              <a:gd name="connsiteX1" fmla="*/ 3767959 w 9144000"/>
              <a:gd name="connsiteY1" fmla="*/ 0 h 4768369"/>
              <a:gd name="connsiteX2" fmla="*/ 9144000 w 9144000"/>
              <a:gd name="connsiteY2" fmla="*/ 238633 h 4768369"/>
              <a:gd name="connsiteX3" fmla="*/ 8899634 w 9144000"/>
              <a:gd name="connsiteY3" fmla="*/ 2044344 h 4768369"/>
              <a:gd name="connsiteX4" fmla="*/ 9144000 w 9144000"/>
              <a:gd name="connsiteY4" fmla="*/ 4393617 h 4768369"/>
              <a:gd name="connsiteX5" fmla="*/ 8544910 w 9144000"/>
              <a:gd name="connsiteY5" fmla="*/ 4075431 h 4768369"/>
              <a:gd name="connsiteX6" fmla="*/ 3484179 w 9144000"/>
              <a:gd name="connsiteY6" fmla="*/ 4595135 h 4768369"/>
              <a:gd name="connsiteX7" fmla="*/ 228600 w 9144000"/>
              <a:gd name="connsiteY7" fmla="*/ 4086037 h 4768369"/>
              <a:gd name="connsiteX8" fmla="*/ 15766 w 9144000"/>
              <a:gd name="connsiteY8" fmla="*/ 501142 h 4768369"/>
              <a:gd name="connsiteX9" fmla="*/ 0 w 9144000"/>
              <a:gd name="connsiteY9" fmla="*/ 238633 h 4768369"/>
              <a:gd name="connsiteX0" fmla="*/ 0 w 9144000"/>
              <a:gd name="connsiteY0" fmla="*/ 238633 h 4768369"/>
              <a:gd name="connsiteX1" fmla="*/ 3767959 w 9144000"/>
              <a:gd name="connsiteY1" fmla="*/ 0 h 4768369"/>
              <a:gd name="connsiteX2" fmla="*/ 6889531 w 9144000"/>
              <a:gd name="connsiteY2" fmla="*/ 461542 h 4768369"/>
              <a:gd name="connsiteX3" fmla="*/ 9144000 w 9144000"/>
              <a:gd name="connsiteY3" fmla="*/ 238633 h 4768369"/>
              <a:gd name="connsiteX4" fmla="*/ 8899634 w 9144000"/>
              <a:gd name="connsiteY4" fmla="*/ 2044344 h 4768369"/>
              <a:gd name="connsiteX5" fmla="*/ 9144000 w 9144000"/>
              <a:gd name="connsiteY5" fmla="*/ 4393617 h 4768369"/>
              <a:gd name="connsiteX6" fmla="*/ 8544910 w 9144000"/>
              <a:gd name="connsiteY6" fmla="*/ 4075431 h 4768369"/>
              <a:gd name="connsiteX7" fmla="*/ 3484179 w 9144000"/>
              <a:gd name="connsiteY7" fmla="*/ 4595135 h 4768369"/>
              <a:gd name="connsiteX8" fmla="*/ 228600 w 9144000"/>
              <a:gd name="connsiteY8" fmla="*/ 4086037 h 4768369"/>
              <a:gd name="connsiteX9" fmla="*/ 15766 w 9144000"/>
              <a:gd name="connsiteY9" fmla="*/ 501142 h 4768369"/>
              <a:gd name="connsiteX10" fmla="*/ 0 w 9144000"/>
              <a:gd name="connsiteY10" fmla="*/ 238633 h 4768369"/>
              <a:gd name="connsiteX0" fmla="*/ 0 w 9144000"/>
              <a:gd name="connsiteY0" fmla="*/ 238633 h 4768369"/>
              <a:gd name="connsiteX1" fmla="*/ 2617076 w 9144000"/>
              <a:gd name="connsiteY1" fmla="*/ 352639 h 4768369"/>
              <a:gd name="connsiteX2" fmla="*/ 3767959 w 9144000"/>
              <a:gd name="connsiteY2" fmla="*/ 0 h 4768369"/>
              <a:gd name="connsiteX3" fmla="*/ 6889531 w 9144000"/>
              <a:gd name="connsiteY3" fmla="*/ 461542 h 4768369"/>
              <a:gd name="connsiteX4" fmla="*/ 9144000 w 9144000"/>
              <a:gd name="connsiteY4" fmla="*/ 238633 h 4768369"/>
              <a:gd name="connsiteX5" fmla="*/ 8899634 w 9144000"/>
              <a:gd name="connsiteY5" fmla="*/ 2044344 h 4768369"/>
              <a:gd name="connsiteX6" fmla="*/ 9144000 w 9144000"/>
              <a:gd name="connsiteY6" fmla="*/ 4393617 h 4768369"/>
              <a:gd name="connsiteX7" fmla="*/ 8544910 w 9144000"/>
              <a:gd name="connsiteY7" fmla="*/ 4075431 h 4768369"/>
              <a:gd name="connsiteX8" fmla="*/ 3484179 w 9144000"/>
              <a:gd name="connsiteY8" fmla="*/ 4595135 h 4768369"/>
              <a:gd name="connsiteX9" fmla="*/ 228600 w 9144000"/>
              <a:gd name="connsiteY9" fmla="*/ 4086037 h 4768369"/>
              <a:gd name="connsiteX10" fmla="*/ 15766 w 9144000"/>
              <a:gd name="connsiteY10" fmla="*/ 501142 h 4768369"/>
              <a:gd name="connsiteX11" fmla="*/ 0 w 9144000"/>
              <a:gd name="connsiteY11" fmla="*/ 238633 h 4768369"/>
              <a:gd name="connsiteX0" fmla="*/ 0 w 9144000"/>
              <a:gd name="connsiteY0" fmla="*/ 238633 h 4930220"/>
              <a:gd name="connsiteX1" fmla="*/ 2617076 w 9144000"/>
              <a:gd name="connsiteY1" fmla="*/ 352639 h 4930220"/>
              <a:gd name="connsiteX2" fmla="*/ 3767959 w 9144000"/>
              <a:gd name="connsiteY2" fmla="*/ 0 h 4930220"/>
              <a:gd name="connsiteX3" fmla="*/ 6889531 w 9144000"/>
              <a:gd name="connsiteY3" fmla="*/ 461542 h 4930220"/>
              <a:gd name="connsiteX4" fmla="*/ 9144000 w 9144000"/>
              <a:gd name="connsiteY4" fmla="*/ 238633 h 4930220"/>
              <a:gd name="connsiteX5" fmla="*/ 8899634 w 9144000"/>
              <a:gd name="connsiteY5" fmla="*/ 2044344 h 4930220"/>
              <a:gd name="connsiteX6" fmla="*/ 9144000 w 9144000"/>
              <a:gd name="connsiteY6" fmla="*/ 4393617 h 4930220"/>
              <a:gd name="connsiteX7" fmla="*/ 8544910 w 9144000"/>
              <a:gd name="connsiteY7" fmla="*/ 4075431 h 4930220"/>
              <a:gd name="connsiteX8" fmla="*/ 4748048 w 9144000"/>
              <a:gd name="connsiteY8" fmla="*/ 4843603 h 4930220"/>
              <a:gd name="connsiteX9" fmla="*/ 3484179 w 9144000"/>
              <a:gd name="connsiteY9" fmla="*/ 4595135 h 4930220"/>
              <a:gd name="connsiteX10" fmla="*/ 228600 w 9144000"/>
              <a:gd name="connsiteY10" fmla="*/ 4086037 h 4930220"/>
              <a:gd name="connsiteX11" fmla="*/ 15766 w 9144000"/>
              <a:gd name="connsiteY11" fmla="*/ 501142 h 4930220"/>
              <a:gd name="connsiteX12" fmla="*/ 0 w 9144000"/>
              <a:gd name="connsiteY12" fmla="*/ 238633 h 493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4930220">
                <a:moveTo>
                  <a:pt x="0" y="238633"/>
                </a:moveTo>
                <a:lnTo>
                  <a:pt x="2617076" y="352639"/>
                </a:lnTo>
                <a:lnTo>
                  <a:pt x="3767959" y="0"/>
                </a:lnTo>
                <a:lnTo>
                  <a:pt x="6889531" y="461542"/>
                </a:lnTo>
                <a:lnTo>
                  <a:pt x="9144000" y="238633"/>
                </a:lnTo>
                <a:lnTo>
                  <a:pt x="8899634" y="2044344"/>
                </a:lnTo>
                <a:lnTo>
                  <a:pt x="9144000" y="4393617"/>
                </a:lnTo>
                <a:lnTo>
                  <a:pt x="8544910" y="4075431"/>
                </a:lnTo>
                <a:cubicBezTo>
                  <a:pt x="7977351" y="4075234"/>
                  <a:pt x="5591503" y="4756986"/>
                  <a:pt x="4748048" y="4843603"/>
                </a:cubicBezTo>
                <a:cubicBezTo>
                  <a:pt x="3904593" y="4930220"/>
                  <a:pt x="4237420" y="4721396"/>
                  <a:pt x="3484179" y="4595135"/>
                </a:cubicBezTo>
                <a:cubicBezTo>
                  <a:pt x="2730938" y="4468874"/>
                  <a:pt x="806669" y="4768369"/>
                  <a:pt x="228600" y="4086037"/>
                </a:cubicBezTo>
                <a:lnTo>
                  <a:pt x="15766" y="501142"/>
                </a:lnTo>
                <a:lnTo>
                  <a:pt x="0" y="238633"/>
                </a:lnTo>
                <a:close/>
              </a:path>
            </a:pathLst>
          </a:custGeom>
          <a:solidFill>
            <a:schemeClr val="tx1">
              <a:alpha val="44000"/>
            </a:schemeClr>
          </a:solidFill>
        </p:spPr>
        <p:txBody>
          <a:bodyPr wrap="square">
            <a:spAutoFit/>
          </a:bodyPr>
          <a:lstStyle/>
          <a:p>
            <a:pPr algn="ctr"/>
            <a:endPar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بَارَكَ اللهُ لِىْ وَلَكُمْ بِالْقُرْءَانِ الْعَظِيْمِ، وَنَفَعَنِى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فَاسْتَغْفِرُوْهُ، فَيَا فَوْزَ الْمُسْتَغْفِرِيْنَ،   وَياَ نَجَاةَ التَّائِبِينَ.</a:t>
            </a:r>
          </a:p>
          <a:p>
            <a:pPr algn="ctr" rtl="1"/>
            <a:endParaRPr lang="en-US" sz="4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808543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35454" cy="6858000"/>
          </a:xfrm>
          <a:prstGeom prst="rect">
            <a:avLst/>
          </a:prstGeom>
          <a:noFill/>
          <a:ln w="9525" algn="in">
            <a:noFill/>
            <a:miter lim="800000"/>
            <a:headEnd/>
            <a:tailEnd/>
          </a:ln>
          <a:effectLst/>
        </p:spPr>
      </p:pic>
    </p:spTree>
    <p:extLst>
      <p:ext uri="{BB962C8B-B14F-4D97-AF65-F5344CB8AC3E}">
        <p14:creationId xmlns:p14="http://schemas.microsoft.com/office/powerpoint/2010/main" val="1809166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950912" y="420216"/>
            <a:ext cx="7358018"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
        <p:nvSpPr>
          <p:cNvPr id="4" name="Rectangle 3"/>
          <p:cNvSpPr/>
          <p:nvPr/>
        </p:nvSpPr>
        <p:spPr>
          <a:xfrm>
            <a:off x="36512" y="1782300"/>
            <a:ext cx="9144000" cy="1862048"/>
          </a:xfrm>
          <a:prstGeom prst="rect">
            <a:avLst/>
          </a:prstGeom>
          <a:noFill/>
        </p:spPr>
        <p:txBody>
          <a:bodyPr wrap="square">
            <a:spAutoFit/>
          </a:bodyPr>
          <a:lstStyle/>
          <a:p>
            <a:pPr algn="ctr" rtl="1" fontAlgn="auto">
              <a:spcBef>
                <a:spcPts val="0"/>
              </a:spcBef>
              <a:spcAft>
                <a:spcPts val="0"/>
              </a:spcAft>
              <a:defRPr/>
            </a:pPr>
            <a:r>
              <a:rPr lang="ar-SA" sz="115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rPr>
              <a:t>الْحَمْدُ لِلَّهِ</a:t>
            </a:r>
            <a:endParaRPr lang="en-US" sz="115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endParaRPr>
          </a:p>
        </p:txBody>
      </p:sp>
      <p:sp>
        <p:nvSpPr>
          <p:cNvPr id="5" name="TextBox 4"/>
          <p:cNvSpPr txBox="1"/>
          <p:nvPr/>
        </p:nvSpPr>
        <p:spPr>
          <a:xfrm>
            <a:off x="36512" y="4049777"/>
            <a:ext cx="9144000" cy="1323439"/>
          </a:xfrm>
          <a:prstGeom prst="rect">
            <a:avLst/>
          </a:prstGeom>
          <a:solidFill>
            <a:srgbClr val="00B0F0">
              <a:alpha val="38000"/>
            </a:srgbClr>
          </a:solidFill>
          <a:ln w="57150">
            <a:noFill/>
          </a:ln>
        </p:spPr>
        <p:txBody>
          <a:bodyPr wrap="square">
            <a:spAutoFit/>
          </a:bodyPr>
          <a:lstStyle/>
          <a:p>
            <a:pPr algn="ctr" fontAlgn="auto">
              <a:spcBef>
                <a:spcPts val="0"/>
              </a:spcBef>
              <a:spcAft>
                <a:spcPts val="0"/>
              </a:spcAft>
              <a:defRPr/>
            </a:pP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40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r>
              <a:rPr lang="en-US" sz="40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40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en-US" sz="40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7706180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285720" y="381000"/>
            <a:ext cx="847728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656718"/>
            <a:ext cx="9144000" cy="1938992"/>
          </a:xfrm>
          <a:prstGeom prst="rect">
            <a:avLst/>
          </a:prstGeom>
          <a:solidFill>
            <a:schemeClr val="accent6">
              <a:lumMod val="75000"/>
              <a:alpha val="22000"/>
            </a:schemeClr>
          </a:solidFill>
          <a:ln>
            <a:noFill/>
          </a:ln>
        </p:spPr>
        <p:txBody>
          <a:bodyPr wrap="square">
            <a:spAutoFit/>
          </a:bodyPr>
          <a:lstStyle/>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لاَّ إِلَهَ إِلاَّ اللهُ، </a:t>
            </a:r>
            <a:endParaRPr lang="en-US"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سَيِّدَنَا مُحَمَّدًا عَبْدُهُ وَرَسُوْلُهُ</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3920709"/>
            <a:ext cx="9144000" cy="2246769"/>
          </a:xfrm>
          <a:prstGeom prst="rect">
            <a:avLst/>
          </a:prstGeom>
          <a:solidFill>
            <a:srgbClr val="00B0F0">
              <a:alpha val="45000"/>
            </a:srgbClr>
          </a:solidFill>
          <a:ln w="12700">
            <a:noFill/>
          </a:ln>
        </p:spPr>
        <p:txBody>
          <a:bodyPr wrap="square">
            <a:spAutoFit/>
          </a:bodyPr>
          <a:lstStyle/>
          <a:p>
            <a:pPr algn="ctr" fontAlgn="auto">
              <a:spcBef>
                <a:spcPts val="0"/>
              </a:spcBef>
              <a:spcAft>
                <a:spcPts val="0"/>
              </a:spcAft>
              <a:defRPr/>
            </a:pP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junjungan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kami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321984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728610" y="228600"/>
            <a:ext cx="750099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642626"/>
            <a:ext cx="9144000" cy="1754326"/>
          </a:xfrm>
          <a:prstGeom prst="rect">
            <a:avLst/>
          </a:prstGeom>
          <a:solidFill>
            <a:schemeClr val="accent6">
              <a:lumMod val="75000"/>
              <a:alpha val="20000"/>
            </a:schemeClr>
          </a:solidFill>
        </p:spPr>
        <p:txBody>
          <a:bodyPr wrap="square">
            <a:spAutoFit/>
          </a:bodyPr>
          <a:lstStyle/>
          <a:p>
            <a:pPr lvl="0" algn="ctr" rtl="1" fontAlgn="base">
              <a:spcBef>
                <a:spcPct val="0"/>
              </a:spcBef>
              <a:spcAft>
                <a:spcPct val="0"/>
              </a:spcAft>
            </a:pP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مُحَمَّدٍ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ءَالِهِ وَصَحْبِهِ.</a:t>
            </a:r>
            <a:endParaRPr lang="ar-EG" sz="54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0" y="4545090"/>
            <a:ext cx="9144000" cy="1384995"/>
          </a:xfrm>
          <a:prstGeom prst="rect">
            <a:avLst/>
          </a:prstGeom>
          <a:solidFill>
            <a:srgbClr val="00B0F0">
              <a:alpha val="52000"/>
            </a:srgbClr>
          </a:solidFill>
          <a:ln w="57150">
            <a:noFill/>
          </a:ln>
        </p:spPr>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4292562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ctangle 2"/>
          <p:cNvSpPr/>
          <p:nvPr/>
        </p:nvSpPr>
        <p:spPr>
          <a:xfrm>
            <a:off x="1295400" y="382305"/>
            <a:ext cx="685804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32" y="1899697"/>
            <a:ext cx="9144032" cy="1754326"/>
          </a:xfrm>
          <a:prstGeom prst="rect">
            <a:avLst/>
          </a:prstGeom>
          <a:solidFill>
            <a:schemeClr val="accent6">
              <a:lumMod val="50000"/>
              <a:alpha val="27000"/>
            </a:schemeClr>
          </a:solidFill>
        </p:spPr>
        <p:txBody>
          <a:bodyPr wrap="square">
            <a:spAutoFit/>
          </a:bodyPr>
          <a:lstStyle/>
          <a:p>
            <a:pPr algn="ctr" rtl="1"/>
            <a:r>
              <a:rPr lang="ar-SA" sz="5400" b="1" dirty="0" smtClean="0">
                <a:solidFill>
                  <a:srgbClr val="FFFF00"/>
                </a:solidFill>
                <a:effectLst>
                  <a:glow rad="63500">
                    <a:schemeClr val="tx1">
                      <a:alpha val="40000"/>
                    </a:schemeClr>
                  </a:glow>
                </a:effectLst>
                <a:cs typeface="Traditional Arabic" pitchFamily="2" charset="-78"/>
              </a:rPr>
              <a:t>ي</a:t>
            </a:r>
            <a:r>
              <a:rPr lang="ar-DZ" sz="5400" b="1" dirty="0" smtClean="0">
                <a:solidFill>
                  <a:srgbClr val="FFFF00"/>
                </a:solidFill>
                <a:effectLst>
                  <a:glow rad="63500">
                    <a:schemeClr val="tx1">
                      <a:alpha val="40000"/>
                    </a:schemeClr>
                  </a:glow>
                </a:effectLst>
                <a:cs typeface="Traditional Arabic" pitchFamily="2" charset="-78"/>
              </a:rPr>
              <a:t>أَيُّهَا الَّذِينَ آَمَنُوا اتَّقُوا اللهَ حَقَّ تُقَاتِهِ وَلَا تَمُوتُنَّ إِلا</a:t>
            </a:r>
            <a:r>
              <a:rPr lang="ar-SA" sz="5400" b="1" dirty="0" smtClean="0">
                <a:solidFill>
                  <a:srgbClr val="FFFF00"/>
                </a:solidFill>
                <a:effectLst>
                  <a:glow rad="63500">
                    <a:schemeClr val="tx1">
                      <a:alpha val="40000"/>
                    </a:schemeClr>
                  </a:glow>
                </a:effectLst>
                <a:cs typeface="Traditional Arabic" pitchFamily="2" charset="-78"/>
              </a:rPr>
              <a:t>َّ</a:t>
            </a:r>
            <a:r>
              <a:rPr lang="ar-DZ" sz="5400" b="1" dirty="0" smtClean="0">
                <a:solidFill>
                  <a:srgbClr val="FFFF00"/>
                </a:solidFill>
                <a:effectLst>
                  <a:glow rad="63500">
                    <a:schemeClr val="tx1">
                      <a:alpha val="40000"/>
                    </a:schemeClr>
                  </a:glow>
                </a:effectLst>
                <a:cs typeface="Traditional Arabic" pitchFamily="2" charset="-78"/>
              </a:rPr>
              <a:t> وَأَنْتُمْ مُسْلِمُونَ</a:t>
            </a:r>
            <a:endParaRPr lang="en-US" sz="5400" b="1" dirty="0">
              <a:solidFill>
                <a:srgbClr val="FFFF00"/>
              </a:solidFill>
              <a:effectLst>
                <a:glow rad="63500">
                  <a:schemeClr val="tx1">
                    <a:alpha val="40000"/>
                  </a:schemeClr>
                </a:glow>
              </a:effectLst>
              <a:cs typeface="Traditional Arabic" pitchFamily="2" charset="-78"/>
            </a:endParaRPr>
          </a:p>
        </p:txBody>
      </p:sp>
      <p:sp>
        <p:nvSpPr>
          <p:cNvPr id="5" name="TextBox 4"/>
          <p:cNvSpPr txBox="1"/>
          <p:nvPr/>
        </p:nvSpPr>
        <p:spPr>
          <a:xfrm>
            <a:off x="0" y="4390072"/>
            <a:ext cx="9144000" cy="1631216"/>
          </a:xfrm>
          <a:prstGeom prst="rect">
            <a:avLst/>
          </a:prstGeom>
          <a:solidFill>
            <a:srgbClr val="00B0F0">
              <a:alpha val="43000"/>
            </a:srgbClr>
          </a:solidFill>
          <a:ln w="57150">
            <a:noFill/>
          </a:ln>
        </p:spPr>
        <p:txBody>
          <a:bodyPr wrap="square">
            <a:spAutoFit/>
          </a:bodyP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Wahai</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orang-orang yang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beriman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B</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ertaqwalah</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kamu</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kepada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Allah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dengan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sebenar-benar</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taqwa</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jangan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sekali</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-kali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kamu</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mati</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melainkan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dalam</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a:t>
            </a:r>
            <a:r>
              <a:rPr lang="en-US" sz="2500" b="1" dirty="0" err="1"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keadaan</a:t>
            </a:r>
            <a:r>
              <a:rPr lang="en-US" sz="2500" b="1" dirty="0" smtClean="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rPr>
              <a:t> Islam.</a:t>
            </a:r>
            <a:endParaRPr lang="en-GB" sz="25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Arial Unicode MS" pitchFamily="34" charset="-128"/>
            </a:endParaRPr>
          </a:p>
        </p:txBody>
      </p:sp>
    </p:spTree>
    <p:extLst>
      <p:ext uri="{BB962C8B-B14F-4D97-AF65-F5344CB8AC3E}">
        <p14:creationId xmlns:p14="http://schemas.microsoft.com/office/powerpoint/2010/main" val="1758700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ound Diagonal Corner Rectangle 2"/>
          <p:cNvSpPr/>
          <p:nvPr/>
        </p:nvSpPr>
        <p:spPr>
          <a:xfrm>
            <a:off x="2627784" y="116633"/>
            <a:ext cx="6048672" cy="2376263"/>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Mengenang</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jasa</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r</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asul</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kesayangan</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nabi</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Muhammad SAW  yang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berjuang</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membawa</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a:t>
            </a:r>
            <a:r>
              <a:rPr lang="en-US" sz="2200" dirty="0" err="1"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ajaran</a:t>
            </a:r>
            <a:r>
              <a:rPr lang="en-US" sz="2200" dirty="0" smtClean="0">
                <a:ln w="6350" cmpd="sng">
                  <a:solidFill>
                    <a:prstClr val="black"/>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cs typeface="Arial" charset="0"/>
              </a:rPr>
              <a:t> Islam. </a:t>
            </a:r>
            <a:r>
              <a:rPr lang="en-US" sz="2200" dirty="0" err="1"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200" dirty="0" smtClean="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2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2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4" name="Notched Right Arrow 3"/>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pic>
        <p:nvPicPr>
          <p:cNvPr id="5" name="Picture 4"/>
          <p:cNvPicPr>
            <a:picLocks noChangeAspect="1" noChangeArrowheads="1"/>
          </p:cNvPicPr>
          <p:nvPr/>
        </p:nvPicPr>
        <p:blipFill>
          <a:blip r:embed="rId3" cstate="print"/>
          <a:srcRect/>
          <a:stretch>
            <a:fillRect/>
          </a:stretch>
        </p:blipFill>
        <p:spPr bwMode="auto">
          <a:xfrm>
            <a:off x="179512" y="2270540"/>
            <a:ext cx="8830566" cy="2526612"/>
          </a:xfrm>
          <a:prstGeom prst="rect">
            <a:avLst/>
          </a:prstGeom>
          <a:noFill/>
          <a:ln w="9525">
            <a:noFill/>
            <a:miter lim="800000"/>
            <a:headEnd/>
            <a:tailEnd/>
          </a:ln>
        </p:spPr>
      </p:pic>
      <p:sp>
        <p:nvSpPr>
          <p:cNvPr id="6" name="Rectangle 5"/>
          <p:cNvSpPr/>
          <p:nvPr/>
        </p:nvSpPr>
        <p:spPr>
          <a:xfrm>
            <a:off x="142844" y="4509120"/>
            <a:ext cx="8929654" cy="2308324"/>
          </a:xfrm>
          <a:prstGeom prst="rect">
            <a:avLst/>
          </a:prstGeom>
          <a:noFill/>
        </p:spPr>
        <p:txBody>
          <a:bodyPr wrap="square">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Dan </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Para </a:t>
            </a: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p>
          <a:p>
            <a:pPr algn="ctr">
              <a:defRPr/>
            </a:pP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endPar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endParaRPr>
          </a:p>
          <a:p>
            <a:pPr algn="ctr">
              <a:defRPr/>
            </a:pPr>
            <a:r>
              <a:rPr lang="en-US" sz="2400" b="1" dirty="0" err="1"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smtClean="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Tree>
    <p:extLst>
      <p:ext uri="{BB962C8B-B14F-4D97-AF65-F5344CB8AC3E}">
        <p14:creationId xmlns:p14="http://schemas.microsoft.com/office/powerpoint/2010/main" val="80805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14348" y="260648"/>
            <a:ext cx="7715304"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970400"/>
            <a:ext cx="9144000" cy="1938992"/>
          </a:xfrm>
          <a:prstGeom prst="rect">
            <a:avLst/>
          </a:prstGeom>
          <a:solidFill>
            <a:schemeClr val="accent6">
              <a:lumMod val="50000"/>
              <a:alpha val="27000"/>
            </a:schemeClr>
          </a:solidFill>
        </p:spPr>
        <p:txBody>
          <a:bodyPr wrap="square">
            <a:spAutoFit/>
          </a:bodyPr>
          <a:lstStyle/>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أَشْهَدُ أَن لآ إِلَهَ إِلاَّ اللهُ وَحْدَهُ لاَ شَرِيْكَ لَهُ، </a:t>
            </a:r>
            <a:r>
              <a:rPr lang="ar-EG" sz="60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مُحَمَّدًا عَبْدُهُ وَرَسُوْلُهُ</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29303" y="4242986"/>
            <a:ext cx="9144000" cy="2246769"/>
          </a:xfrm>
          <a:prstGeom prst="rect">
            <a:avLst/>
          </a:prstGeom>
          <a:solidFill>
            <a:srgbClr val="00B0F0">
              <a:alpha val="51000"/>
            </a:srgbClr>
          </a:solidFill>
          <a:ln w="12700">
            <a:noFill/>
          </a:ln>
        </p:spPr>
        <p:txBody>
          <a:bodyPr wrap="square">
            <a:spAutoFit/>
          </a:bodyPr>
          <a:lstStyle/>
          <a:p>
            <a:pPr algn="ctr" fontAlgn="auto">
              <a:spcBef>
                <a:spcPts val="0"/>
              </a:spcBef>
              <a:spcAft>
                <a:spcPts val="0"/>
              </a:spcAft>
              <a:defRPr/>
            </a:pP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itu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2034762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547664" y="141945"/>
            <a:ext cx="468051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err="1" smtClean="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48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pic>
        <p:nvPicPr>
          <p:cNvPr id="4" name="Picture 3"/>
          <p:cNvPicPr>
            <a:picLocks noChangeAspect="1" noChangeArrowheads="1"/>
          </p:cNvPicPr>
          <p:nvPr/>
        </p:nvPicPr>
        <p:blipFill>
          <a:blip r:embed="rId3" cstate="print">
            <a:lum contrast="40000"/>
          </a:blip>
          <a:srcRect/>
          <a:stretch>
            <a:fillRect/>
          </a:stretch>
        </p:blipFill>
        <p:spPr bwMode="auto">
          <a:xfrm>
            <a:off x="1" y="1071546"/>
            <a:ext cx="8715372" cy="5286388"/>
          </a:xfrm>
          <a:prstGeom prst="rect">
            <a:avLst/>
          </a:prstGeom>
          <a:noFill/>
          <a:ln w="9525">
            <a:noFill/>
            <a:miter lim="800000"/>
            <a:headEnd/>
            <a:tailEnd/>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08056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2050"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3856980"/>
            <a:ext cx="8555511" cy="1938992"/>
          </a:xfrm>
          <a:prstGeom prst="rect">
            <a:avLst/>
          </a:prstGeom>
          <a:solidFill>
            <a:schemeClr val="accent1">
              <a:alpha val="58000"/>
            </a:schemeClr>
          </a:solidFill>
        </p:spPr>
        <p:txBody>
          <a:bodyPr wrap="square">
            <a:spAutoFit/>
          </a:bodyPr>
          <a:lstStyle/>
          <a:p>
            <a:pPr algn="ct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US"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smtClean="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endPar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endParaRPr>
          </a:p>
        </p:txBody>
      </p:sp>
      <p:sp>
        <p:nvSpPr>
          <p:cNvPr id="6" name="Rectangle 5"/>
          <p:cNvSpPr/>
          <p:nvPr/>
        </p:nvSpPr>
        <p:spPr>
          <a:xfrm>
            <a:off x="251521" y="1484784"/>
            <a:ext cx="8532440" cy="2308324"/>
          </a:xfrm>
          <a:prstGeom prst="rect">
            <a:avLst/>
          </a:prstGeom>
          <a:solidFill>
            <a:schemeClr val="accent6">
              <a:lumMod val="75000"/>
              <a:alpha val="46000"/>
            </a:schemeClr>
          </a:solidFill>
        </p:spPr>
        <p:txBody>
          <a:bodyPr wrap="square">
            <a:spAutoFit/>
          </a:bodyPr>
          <a:lstStyle/>
          <a:p>
            <a:pPr algn="ctr" rtl="1"/>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 وَالمُسْلِمِيْنَ وَالْمُسْلِمَاتِ الأَحْيَاءِ مِنْهُمْ وَالأَمْوَات</a:t>
            </a:r>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smtClean="0">
              <a:solidFill>
                <a:prstClr val="black"/>
              </a:solidFill>
              <a:effectLst>
                <a:outerShdw blurRad="38100" dist="38100" dir="2700000" algn="tl">
                  <a:srgbClr val="000000">
                    <a:alpha val="43137"/>
                  </a:srgbClr>
                </a:outerShdw>
              </a:effectLst>
            </a:endParaRPr>
          </a:p>
          <a:p>
            <a:pPr algn="ctr" rtl="1"/>
            <a:r>
              <a:rPr lang="ar-EG"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سَمِيْعٌ قَرِيْبٌ مُجِيْبُ الدَّعَوَات. </a:t>
            </a:r>
            <a:endParaRPr lang="en-US" sz="48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420450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F259D50-600E-284C-81B3-E58226A7C1E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p:spPr>
      </p:pic>
      <p:sp>
        <p:nvSpPr>
          <p:cNvPr id="3" name="Rectangle 2"/>
          <p:cNvSpPr/>
          <p:nvPr/>
        </p:nvSpPr>
        <p:spPr>
          <a:xfrm>
            <a:off x="4115854" y="2347"/>
            <a:ext cx="157126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DOA</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990599"/>
            <a:ext cx="8686800" cy="5599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اللَّهُمَّ ادْفَعْ عَنَّا الْبَلاءَ وَالْوَبَاءَ وَالْفَحْشَاءَ</a:t>
            </a:r>
            <a:r>
              <a:rPr lang="en-US" sz="6000" b="1" dirty="0">
                <a:solidFill>
                  <a:srgbClr val="92D050"/>
                </a:solidFill>
                <a:latin typeface="Traditional Arabic" pitchFamily="18" charset="-78"/>
                <a:cs typeface="Traditional Arabic" pitchFamily="18" charset="-78"/>
              </a:rPr>
              <a:t>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مَا لا يَصْرِفُهُ غَيْرُكَ. اللَّهُمَّ إِنَّا نَعُوذُ بِكَ مِنَ</a:t>
            </a:r>
            <a:r>
              <a:rPr lang="en-US" sz="6000" b="1" dirty="0">
                <a:solidFill>
                  <a:srgbClr val="92D050"/>
                </a:solidFill>
                <a:latin typeface="Traditional Arabic" pitchFamily="18" charset="-78"/>
                <a:cs typeface="Traditional Arabic" pitchFamily="18" charset="-78"/>
              </a:rPr>
              <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البَرَصِ وَالْجُنُونِ وَالْجُذَامِ </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وَمِن سَيِّئِ الأَسْقَامِ</a:t>
            </a:r>
            <a:r>
              <a:rPr lang="en-US" sz="6000" b="1" dirty="0">
                <a:solidFill>
                  <a:srgbClr val="92D050"/>
                </a:solidFill>
                <a:latin typeface="Traditional Arabic" pitchFamily="18" charset="-78"/>
                <a:cs typeface="Traditional Arabic" pitchFamily="18" charset="-78"/>
              </a:rPr>
              <a:t>.</a:t>
            </a:r>
            <a:br>
              <a:rPr lang="en-US" sz="6000" b="1" dirty="0">
                <a:solidFill>
                  <a:srgbClr val="92D050"/>
                </a:solidFill>
                <a:latin typeface="Traditional Arabic" pitchFamily="18" charset="-78"/>
                <a:cs typeface="Traditional Arabic" pitchFamily="18" charset="-78"/>
              </a:rPr>
            </a:br>
            <a:r>
              <a:rPr lang="ar-SA" sz="6000" b="1" dirty="0">
                <a:solidFill>
                  <a:srgbClr val="92D050"/>
                </a:solidFill>
                <a:latin typeface="Traditional Arabic" pitchFamily="18" charset="-78"/>
                <a:cs typeface="Traditional Arabic" pitchFamily="18" charset="-78"/>
              </a:rPr>
              <a:t> اللَّهُمَّ اشْفِ مَرْضَانَا وَارْحَمْ مَّوْتَانَا،</a:t>
            </a:r>
            <a:endParaRPr lang="en-US" sz="6000" b="1" dirty="0">
              <a:solidFill>
                <a:srgbClr val="92D050"/>
              </a:solidFill>
              <a:latin typeface="Traditional Arabic" pitchFamily="18" charset="-78"/>
              <a:cs typeface="Traditional Arabic" pitchFamily="18" charset="-78"/>
            </a:endParaRPr>
          </a:p>
          <a:p>
            <a:pPr algn="ctr" rtl="1">
              <a:defRPr/>
            </a:pPr>
            <a:r>
              <a:rPr lang="ar-SA" sz="6000" b="1" dirty="0">
                <a:solidFill>
                  <a:srgbClr val="92D050"/>
                </a:solidFill>
                <a:latin typeface="Traditional Arabic" pitchFamily="18" charset="-78"/>
                <a:cs typeface="Traditional Arabic" pitchFamily="18" charset="-78"/>
              </a:rPr>
              <a:t> وَالْطُفْ بِنَا</a:t>
            </a:r>
            <a:r>
              <a:rPr lang="en-US" sz="6000" b="1" dirty="0">
                <a:solidFill>
                  <a:srgbClr val="92D050"/>
                </a:solidFill>
                <a:latin typeface="Traditional Arabic" pitchFamily="18" charset="-78"/>
                <a:cs typeface="Traditional Arabic" pitchFamily="18" charset="-78"/>
              </a:rPr>
              <a:t> </a:t>
            </a:r>
            <a:r>
              <a:rPr lang="ar-SA" sz="6000" b="1" dirty="0">
                <a:solidFill>
                  <a:srgbClr val="92D050"/>
                </a:solidFill>
                <a:latin typeface="Traditional Arabic" pitchFamily="18" charset="-78"/>
                <a:cs typeface="Traditional Arabic" pitchFamily="18" charset="-78"/>
              </a:rPr>
              <a:t>فِيمَا نَزَلَ بِنَا.</a:t>
            </a:r>
            <a:endParaRPr lang="en-US" sz="6000" b="1" dirty="0">
              <a:solidFill>
                <a:srgbClr val="92D050"/>
              </a:solidFill>
            </a:endParaRPr>
          </a:p>
        </p:txBody>
      </p:sp>
    </p:spTree>
    <p:extLst>
      <p:ext uri="{BB962C8B-B14F-4D97-AF65-F5344CB8AC3E}">
        <p14:creationId xmlns:p14="http://schemas.microsoft.com/office/powerpoint/2010/main" val="3584118556"/>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r="2687"/>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659550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4916"/>
          <a:stretch>
            <a:fillRect/>
          </a:stretch>
        </p:blipFill>
        <p:spPr bwMode="auto">
          <a:xfrm>
            <a:off x="0" y="0"/>
            <a:ext cx="9144000" cy="6858000"/>
          </a:xfrm>
          <a:prstGeom prst="rect">
            <a:avLst/>
          </a:prstGeom>
          <a:noFill/>
          <a:ln w="9525" algn="in">
            <a:noFill/>
            <a:miter lim="800000"/>
            <a:headEnd/>
            <a:tailEnd/>
          </a:ln>
          <a:effectLst/>
        </p:spPr>
      </p:pic>
    </p:spTree>
    <p:extLst>
      <p:ext uri="{BB962C8B-B14F-4D97-AF65-F5344CB8AC3E}">
        <p14:creationId xmlns:p14="http://schemas.microsoft.com/office/powerpoint/2010/main" val="543428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4" name="Picture 2" descr="C:\Users\wanshahril\Desktop\slide kos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0"/>
          <p:cNvSpPr txBox="1">
            <a:spLocks noChangeArrowheads="1"/>
          </p:cNvSpPr>
          <p:nvPr/>
        </p:nvSpPr>
        <p:spPr bwMode="auto">
          <a:xfrm>
            <a:off x="179512" y="1941999"/>
            <a:ext cx="8735886" cy="2477601"/>
          </a:xfrm>
          <a:prstGeom prst="rect">
            <a:avLst/>
          </a:prstGeom>
          <a:gradFill>
            <a:gsLst>
              <a:gs pos="0">
                <a:schemeClr val="accent4">
                  <a:tint val="50000"/>
                  <a:satMod val="300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ar-EG"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a:t>
            </a: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آتِنَا فِي الدُّنْيَا حَسَنَةً وَفِي الآخِرَةِ حَسَنَةً  وَقِنَا عَذَابَ النَّارِ. وَصَلَّى اللهُ عَلىَ سَيِّدِنَا مُحَمَّدٍ وَعَلىَ آلِهِ وَصَحْبِهِ وَسَلَّمْ. وَالْحَمْدُ للهِ رَبِّ الْعَالَمِيْنَ.</a:t>
            </a:r>
            <a:endParaRPr lang="en-US"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1900" b="1" dirty="0" smtClean="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endPar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endParaRP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877210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a:ln w="9525">
            <a:noFill/>
            <a:miter lim="800000"/>
            <a:headEnd/>
            <a:tailEnd/>
          </a:ln>
        </p:spPr>
      </p:pic>
      <p:sp>
        <p:nvSpPr>
          <p:cNvPr id="3" name="Rectangle 2"/>
          <p:cNvSpPr>
            <a:spLocks noChangeArrowheads="1"/>
          </p:cNvSpPr>
          <p:nvPr/>
        </p:nvSpPr>
        <p:spPr bwMode="auto">
          <a:xfrm>
            <a:off x="35496" y="1170344"/>
            <a:ext cx="8915400" cy="5715040"/>
          </a:xfrm>
          <a:prstGeom prst="rect">
            <a:avLst/>
          </a:prstGeom>
          <a:noFill/>
          <a:ln w="76200" cmpd="tri">
            <a:noFill/>
            <a:miter lim="800000"/>
            <a:headEnd/>
            <a:tailEnd/>
          </a:ln>
        </p:spPr>
        <p:txBody>
          <a:bodyPr/>
          <a:lstStyle/>
          <a:p>
            <a:pPr marL="419100" indent="-382588" algn="ctr" eaLnBrk="0" hangingPunct="0">
              <a:lnSpc>
                <a:spcPct val="90000"/>
              </a:lnSpc>
              <a:defRPr/>
            </a:pPr>
            <a:r>
              <a:rPr lang="en-US" sz="3000" b="1" i="1" dirty="0">
                <a:ln w="19050">
                  <a:solidFill>
                    <a:prstClr val="black"/>
                  </a:solidFill>
                </a:ln>
                <a:solidFill>
                  <a:srgbClr val="FFFF00"/>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sv-SE"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Maka Ingatlah Allah Yang Maha Agung </a:t>
            </a:r>
          </a:p>
          <a:p>
            <a:pPr marL="419100" indent="-382588" algn="ctr" eaLnBrk="0" hangingPunct="0">
              <a:lnSpc>
                <a:spcPct val="90000"/>
              </a:lnSpc>
              <a:defRPr/>
            </a:pP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Pohonlah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endPar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endParaRPr>
          </a:p>
          <a:p>
            <a:pPr marL="419100" indent="-382588" algn="ctr" eaLnBrk="0" hangingPunct="0">
              <a:lnSpc>
                <a:spcPct val="90000"/>
              </a:lnSpc>
              <a:defRPr/>
            </a:pP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Dari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Kelebihannya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Akan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Diberikannya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000" b="1" dirty="0"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Yang </a:t>
            </a:r>
            <a:r>
              <a:rPr lang="en-US" sz="3000" b="1" dirty="0" err="1">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smtClean="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000" b="1" dirty="0">
                <a:ln w="19050">
                  <a:solidFill>
                    <a:prstClr val="black"/>
                  </a:solidFill>
                </a:ln>
                <a:solidFill>
                  <a:srgbClr val="FFC000"/>
                </a:solidFill>
                <a:effectLst>
                  <a:glow rad="63500">
                    <a:prstClr val="black">
                      <a:alpha val="40000"/>
                    </a:prstClr>
                  </a:glow>
                  <a:outerShdw blurRad="38100" dist="38100" dir="2700000" algn="tl">
                    <a:srgbClr val="000000"/>
                  </a:outerShdw>
                </a:effectLst>
                <a:latin typeface="Arial Black" pitchFamily="34" charset="0"/>
                <a:cs typeface="Arial" charset="0"/>
              </a:rPr>
              <a:t>.</a:t>
            </a:r>
          </a:p>
        </p:txBody>
      </p:sp>
      <p:sp>
        <p:nvSpPr>
          <p:cNvPr id="4" name="Rectangle 3"/>
          <p:cNvSpPr/>
          <p:nvPr/>
        </p:nvSpPr>
        <p:spPr>
          <a:xfrm>
            <a:off x="395536"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t>
            </a:r>
            <a:r>
              <a:rPr lang="en-US" sz="4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Hamba-hamba</a:t>
            </a:r>
            <a:r>
              <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Allah</a:t>
            </a:r>
            <a:r>
              <a:rPr lang="en-US" sz="4400" b="1" dirty="0" smtClean="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a:t>
            </a:r>
            <a:endPar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val="1542213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127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755576" y="116632"/>
            <a:ext cx="750099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8" name="Rectangle 7"/>
          <p:cNvSpPr/>
          <p:nvPr/>
        </p:nvSpPr>
        <p:spPr>
          <a:xfrm>
            <a:off x="0" y="1988840"/>
            <a:ext cx="9144000" cy="1754326"/>
          </a:xfrm>
          <a:prstGeom prst="rect">
            <a:avLst/>
          </a:prstGeom>
          <a:solidFill>
            <a:schemeClr val="accent6">
              <a:lumMod val="75000"/>
              <a:alpha val="20000"/>
            </a:schemeClr>
          </a:solidFill>
        </p:spPr>
        <p:txBody>
          <a:bodyPr wrap="square">
            <a:spAutoFit/>
          </a:bodyPr>
          <a:lstStyle/>
          <a:p>
            <a:pPr lvl="0" algn="ctr" rtl="1" fontAlgn="base">
              <a:spcBef>
                <a:spcPct val="0"/>
              </a:spcBef>
              <a:spcAft>
                <a:spcPct val="0"/>
              </a:spcAft>
            </a:pP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عَلَى </a:t>
            </a:r>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مُحَمَّدٍ </a:t>
            </a:r>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ءَالِهِ وَصَحْبِهِ.</a:t>
            </a:r>
            <a:endParaRPr lang="ar-EG" sz="5400"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9" name="TextBox 8"/>
          <p:cNvSpPr txBox="1"/>
          <p:nvPr/>
        </p:nvSpPr>
        <p:spPr>
          <a:xfrm>
            <a:off x="0" y="4558605"/>
            <a:ext cx="9144000" cy="1384995"/>
          </a:xfrm>
          <a:prstGeom prst="rect">
            <a:avLst/>
          </a:prstGeom>
          <a:solidFill>
            <a:srgbClr val="00B0F0">
              <a:alpha val="52000"/>
            </a:srgbClr>
          </a:solidFill>
          <a:ln w="57150">
            <a:noFill/>
          </a:ln>
        </p:spPr>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033648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295400" y="382305"/>
            <a:ext cx="685804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Taqwa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10" name="Rectangle 9"/>
          <p:cNvSpPr/>
          <p:nvPr/>
        </p:nvSpPr>
        <p:spPr>
          <a:xfrm>
            <a:off x="-32" y="1899697"/>
            <a:ext cx="9144032" cy="2308324"/>
          </a:xfrm>
          <a:prstGeom prst="rect">
            <a:avLst/>
          </a:prstGeom>
          <a:solidFill>
            <a:schemeClr val="accent6">
              <a:lumMod val="50000"/>
              <a:alpha val="27000"/>
            </a:schemeClr>
          </a:solidFill>
        </p:spPr>
        <p:txBody>
          <a:bodyPr wrap="square">
            <a:spAutoFit/>
          </a:bodyPr>
          <a:lstStyle/>
          <a:p>
            <a:pPr algn="ctr" rtl="1"/>
            <a:r>
              <a:rPr lang="ar-EG" sz="72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اتَّـقُوْا اللهَ أُوْصِيْكُمْ وَإِيَّايَ بِتَقْوَى اللهِ، فَقَدْ فَازَ الـمُتَّـقُوْنَ</a:t>
            </a:r>
            <a:endParaRPr lang="en-US" sz="7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Traditional Arabic" pitchFamily="18" charset="-78"/>
              <a:cs typeface="Traditional Arabic" pitchFamily="18" charset="-78"/>
            </a:endParaRPr>
          </a:p>
        </p:txBody>
      </p:sp>
      <p:sp>
        <p:nvSpPr>
          <p:cNvPr id="11" name="TextBox 10"/>
          <p:cNvSpPr txBox="1"/>
          <p:nvPr/>
        </p:nvSpPr>
        <p:spPr>
          <a:xfrm>
            <a:off x="-10918" y="4419600"/>
            <a:ext cx="9144000" cy="1815882"/>
          </a:xfrm>
          <a:prstGeom prst="rect">
            <a:avLst/>
          </a:prstGeom>
          <a:solidFill>
            <a:srgbClr val="00B0F0">
              <a:alpha val="43000"/>
            </a:srgbClr>
          </a:solidFill>
          <a:ln w="57150">
            <a:noFill/>
          </a:ln>
        </p:spPr>
        <p:txBody>
          <a:bodyPr wrap="square">
            <a:spAutoFit/>
          </a:bodyPr>
          <a:lstStyle/>
          <a:p>
            <a:pPr algn="ctr">
              <a:defRPr/>
            </a:pP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Bertakwalah</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Allah.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Saya</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anda</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saya</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800" b="1" dirty="0" err="1"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800" b="1" dirty="0" smtClean="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telah</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orang yang </a:t>
            </a:r>
            <a:r>
              <a:rPr lang="en-US" sz="2800" b="1" dirty="0" err="1">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800" b="1" dirty="0">
                <a:ln w="9525" cmpd="sng">
                  <a:solidFill>
                    <a:schemeClr val="tx1"/>
                  </a:solidFill>
                  <a:prstDash val="solid"/>
                </a:ln>
                <a:solidFill>
                  <a:prstClr val="white"/>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t>
            </a:r>
          </a:p>
        </p:txBody>
      </p:sp>
    </p:spTree>
    <p:extLst>
      <p:ext uri="{BB962C8B-B14F-4D97-AF65-F5344CB8AC3E}">
        <p14:creationId xmlns:p14="http://schemas.microsoft.com/office/powerpoint/2010/main" val="3367947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1" y="-21580"/>
            <a:ext cx="9144000" cy="6858000"/>
          </a:xfrm>
          <a:prstGeom prst="rect">
            <a:avLst/>
          </a:prstGeom>
        </p:spPr>
      </p:pic>
      <p:sp>
        <p:nvSpPr>
          <p:cNvPr id="7" name="Rectangle 6"/>
          <p:cNvSpPr/>
          <p:nvPr/>
        </p:nvSpPr>
        <p:spPr>
          <a:xfrm>
            <a:off x="252316" y="1385355"/>
            <a:ext cx="8568156" cy="3416320"/>
          </a:xfrm>
          <a:prstGeom prst="rect">
            <a:avLst/>
          </a:prstGeom>
          <a:noFill/>
        </p:spPr>
        <p:txBody>
          <a:bodyPr wrap="square">
            <a:spAutoFit/>
          </a:bodyPr>
          <a:lstStyle/>
          <a:p>
            <a:pPr algn="ctr">
              <a:spcAft>
                <a:spcPts val="0"/>
              </a:spcAft>
            </a:pPr>
            <a:r>
              <a:rPr lang="en-US" sz="5400" b="1" dirty="0">
                <a:solidFill>
                  <a:schemeClr val="bg1"/>
                </a:solidFill>
                <a:effectLst>
                  <a:glow rad="50800">
                    <a:schemeClr val="accent1">
                      <a:alpha val="40000"/>
                    </a:schemeClr>
                  </a:glow>
                  <a:outerShdw blurRad="165100" dist="50800" dir="5400000" algn="ctr" rotWithShape="0">
                    <a:srgbClr val="000000">
                      <a:alpha val="89000"/>
                    </a:srgbClr>
                  </a:outerShdw>
                  <a:reflection stA="59000" endPos="65000" dist="50800" dir="5400000" sy="-100000" algn="bl" rotWithShape="0"/>
                </a:effectLst>
                <a:latin typeface="Tahoma" panose="020B0604030504040204" pitchFamily="34" charset="0"/>
                <a:ea typeface="Calibri" panose="020F0502020204030204" pitchFamily="34" charset="0"/>
                <a:cs typeface="Arial" panose="020B0604020202020204" pitchFamily="34" charset="0"/>
              </a:rPr>
              <a:t>KESEDARAN BERZAKAT DAN BERSEDEKAH</a:t>
            </a:r>
            <a:endParaRPr lang="en-MY" sz="5400" dirty="0">
              <a:solidFill>
                <a:schemeClr val="bg1"/>
              </a:solidFill>
              <a:effectLst>
                <a:glow rad="50800">
                  <a:schemeClr val="accent1">
                    <a:alpha val="40000"/>
                  </a:schemeClr>
                </a:glow>
                <a:outerShdw blurRad="165100" dist="50800" dir="5400000" algn="ctr" rotWithShape="0">
                  <a:srgbClr val="000000">
                    <a:alpha val="89000"/>
                  </a:srgbClr>
                </a:outerShdw>
                <a:reflection stA="59000" endPos="65000" dist="50800" dir="5400000" sy="-100000" algn="bl" rotWithShape="0"/>
              </a:effectLst>
              <a:latin typeface="Calibri" panose="020F0502020204030204" pitchFamily="34" charset="0"/>
              <a:ea typeface="Calibri" panose="020F0502020204030204" pitchFamily="34" charset="0"/>
              <a:cs typeface="Arial" panose="020B0604020202020204" pitchFamily="34" charset="0"/>
            </a:endParaRPr>
          </a:p>
          <a:p>
            <a:pPr algn="ctr"/>
            <a:r>
              <a:rPr lang="en-US" sz="5400" b="1" dirty="0">
                <a:solidFill>
                  <a:schemeClr val="bg1"/>
                </a:solidFill>
                <a:effectLst>
                  <a:glow rad="50800">
                    <a:schemeClr val="accent1">
                      <a:alpha val="40000"/>
                    </a:schemeClr>
                  </a:glow>
                  <a:outerShdw blurRad="165100" dist="50800" dir="5400000" algn="ctr" rotWithShape="0">
                    <a:srgbClr val="000000">
                      <a:alpha val="89000"/>
                    </a:srgbClr>
                  </a:outerShdw>
                  <a:reflection stA="59000" endPos="65000" dist="50800" dir="5400000" sy="-100000" algn="bl" rotWithShape="0"/>
                </a:effectLst>
                <a:latin typeface="Tahoma" panose="020B0604030504040204" pitchFamily="34" charset="0"/>
                <a:ea typeface="Times New Roman" panose="02020603050405020304" pitchFamily="18" charset="0"/>
              </a:rPr>
              <a:t>DI BULAN RAMADAN</a:t>
            </a:r>
            <a:endParaRPr lang="en-US" sz="5400" b="1" dirty="0">
              <a:ln w="18000">
                <a:solidFill>
                  <a:schemeClr val="accent2">
                    <a:satMod val="140000"/>
                  </a:schemeClr>
                </a:solidFill>
                <a:prstDash val="solid"/>
                <a:miter lim="800000"/>
              </a:ln>
              <a:solidFill>
                <a:schemeClr val="bg1"/>
              </a:solidFill>
              <a:effectLst>
                <a:glow rad="50800">
                  <a:schemeClr val="accent1">
                    <a:alpha val="40000"/>
                  </a:schemeClr>
                </a:glow>
                <a:outerShdw blurRad="165100" dist="50800" dir="5400000" algn="ctr" rotWithShape="0">
                  <a:srgbClr val="000000">
                    <a:alpha val="89000"/>
                  </a:srgbClr>
                </a:outerShdw>
                <a:reflection stA="59000" endPos="65000" dist="50800" dir="5400000" sy="-100000" algn="bl" rotWithShape="0"/>
              </a:effectLst>
              <a:latin typeface="Arial Rounded MT Bold" pitchFamily="34" charset="0"/>
            </a:endParaRPr>
          </a:p>
          <a:p>
            <a:endParaRPr lang="en-US" sz="5400" b="1" dirty="0">
              <a:ln w="19050">
                <a:solidFill>
                  <a:schemeClr val="tx2">
                    <a:tint val="1000"/>
                  </a:schemeClr>
                </a:solidFill>
                <a:prstDash val="solid"/>
              </a:ln>
              <a:solidFill>
                <a:schemeClr val="bg1"/>
              </a:solidFill>
              <a:effectLst>
                <a:glow rad="50800">
                  <a:schemeClr val="accent1">
                    <a:alpha val="40000"/>
                  </a:schemeClr>
                </a:glow>
                <a:outerShdw blurRad="165100" dist="50800" dir="5400000" algn="ctr" rotWithShape="0">
                  <a:srgbClr val="000000">
                    <a:alpha val="89000"/>
                  </a:srgbClr>
                </a:outerShdw>
                <a:reflection stA="59000" endPos="65000" dist="50800" dir="5400000" sy="-100000" algn="bl" rotWithShape="0"/>
              </a:effectLst>
            </a:endParaRPr>
          </a:p>
        </p:txBody>
      </p:sp>
      <p:sp>
        <p:nvSpPr>
          <p:cNvPr id="8" name="Rectangle 7"/>
          <p:cNvSpPr/>
          <p:nvPr/>
        </p:nvSpPr>
        <p:spPr>
          <a:xfrm>
            <a:off x="252316" y="302485"/>
            <a:ext cx="6403552" cy="646331"/>
          </a:xfrm>
          <a:prstGeom prst="rect">
            <a:avLst/>
          </a:prstGeom>
          <a:noFill/>
        </p:spPr>
        <p:txBody>
          <a:bodyPr wrap="square">
            <a:spAutoFit/>
          </a:bodyPr>
          <a:lstStyle/>
          <a:p>
            <a:pPr algn="ctr" fontAlgn="auto">
              <a:spcBef>
                <a:spcPts val="0"/>
              </a:spcBef>
              <a:spcAft>
                <a:spcPts val="0"/>
              </a:spcAft>
              <a:defRPr/>
            </a:pPr>
            <a:r>
              <a:rPr lang="en-US" sz="3600" b="1" dirty="0" smtClean="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rPr>
              <a:t>TAJUK KHUTBAH HARI INI:</a:t>
            </a:r>
            <a:endParaRPr lang="en-US" sz="3600" b="1" dirty="0">
              <a:ln w="3175" cmpd="sng">
                <a:solidFill>
                  <a:schemeClr val="tx1"/>
                </a:solidFill>
                <a:prstDash val="solid"/>
              </a:ln>
              <a:solidFill>
                <a:srgbClr val="00B050"/>
              </a:solidFill>
              <a:effectLst>
                <a:glow rad="63500">
                  <a:schemeClr val="tx1">
                    <a:alpha val="40000"/>
                  </a:schemeClr>
                </a:glow>
                <a:outerShdw blurRad="38100" dist="38100" dir="2700000" algn="tl">
                  <a:srgbClr val="000000">
                    <a:alpha val="43137"/>
                  </a:srgbClr>
                </a:outerShdw>
              </a:effectLst>
              <a:latin typeface="Bernard MT Condensed" pitchFamily="18" charset="0"/>
              <a:cs typeface="Traditional Arabic" pitchFamily="2" charset="-78"/>
            </a:endParaRPr>
          </a:p>
        </p:txBody>
      </p:sp>
      <p:sp>
        <p:nvSpPr>
          <p:cNvPr id="9" name="Rectangle 8"/>
          <p:cNvSpPr/>
          <p:nvPr/>
        </p:nvSpPr>
        <p:spPr>
          <a:xfrm>
            <a:off x="2915816" y="5238214"/>
            <a:ext cx="6781800" cy="1815882"/>
          </a:xfrm>
          <a:prstGeom prst="rect">
            <a:avLst/>
          </a:prstGeom>
        </p:spPr>
        <p:txBody>
          <a:bodyPr wrap="square">
            <a:spAutoFit/>
          </a:bodyPr>
          <a:lstStyle/>
          <a:p>
            <a:pPr algn="ctr" fontAlgn="auto">
              <a:spcBef>
                <a:spcPts val="0"/>
              </a:spcBef>
              <a:spcAft>
                <a:spcPts val="0"/>
              </a:spcAft>
              <a:defRPr/>
            </a:pPr>
            <a:r>
              <a:rPr lang="en-US" sz="2800" b="1" dirty="0">
                <a:ln>
                  <a:solidFill>
                    <a:sysClr val="windowText" lastClr="000000"/>
                  </a:solidFill>
                </a:ln>
                <a:solidFill>
                  <a:srgbClr val="002060"/>
                </a:solidFill>
                <a:effectLst>
                  <a:glow rad="152400">
                    <a:schemeClr val="bg2">
                      <a:alpha val="40000"/>
                    </a:schemeClr>
                  </a:glow>
                  <a:outerShdw blurRad="38100" dist="38100" dir="2700000" algn="tl">
                    <a:srgbClr val="000000">
                      <a:alpha val="43137"/>
                    </a:srgbClr>
                  </a:outerShdw>
                </a:effectLst>
                <a:latin typeface="Berlin Sans FB Demi" pitchFamily="34" charset="0"/>
              </a:rPr>
              <a:t>25 Ramadan 1442H </a:t>
            </a:r>
          </a:p>
          <a:p>
            <a:pPr algn="ctr" fontAlgn="auto">
              <a:spcBef>
                <a:spcPts val="0"/>
              </a:spcBef>
              <a:spcAft>
                <a:spcPts val="0"/>
              </a:spcAft>
              <a:defRPr/>
            </a:pPr>
            <a:r>
              <a:rPr lang="en-US" sz="2800" b="1" dirty="0">
                <a:ln>
                  <a:solidFill>
                    <a:sysClr val="windowText" lastClr="000000"/>
                  </a:solidFill>
                </a:ln>
                <a:solidFill>
                  <a:srgbClr val="002060"/>
                </a:solidFill>
                <a:effectLst>
                  <a:glow rad="152400">
                    <a:schemeClr val="bg2">
                      <a:alpha val="40000"/>
                    </a:schemeClr>
                  </a:glow>
                  <a:outerShdw blurRad="38100" dist="38100" dir="2700000" algn="tl">
                    <a:srgbClr val="000000">
                      <a:alpha val="43137"/>
                    </a:srgbClr>
                  </a:outerShdw>
                </a:effectLst>
                <a:latin typeface="Berlin Sans FB Demi" pitchFamily="34" charset="0"/>
              </a:rPr>
              <a:t>07 Mei 2021M</a:t>
            </a:r>
          </a:p>
          <a:p>
            <a:pPr algn="ctr" fontAlgn="auto">
              <a:spcBef>
                <a:spcPts val="0"/>
              </a:spcBef>
              <a:spcAft>
                <a:spcPts val="0"/>
              </a:spcAft>
              <a:defRPr/>
            </a:pPr>
            <a:r>
              <a:rPr lang="en-US" sz="2800" b="1" dirty="0">
                <a:ln>
                  <a:solidFill>
                    <a:sysClr val="windowText" lastClr="000000"/>
                  </a:solidFill>
                </a:ln>
                <a:solidFill>
                  <a:srgbClr val="002060"/>
                </a:solidFill>
                <a:effectLst>
                  <a:glow rad="152400">
                    <a:schemeClr val="bg2">
                      <a:alpha val="40000"/>
                    </a:schemeClr>
                  </a:glow>
                  <a:outerShdw blurRad="38100" dist="38100" dir="2700000" algn="tl">
                    <a:srgbClr val="000000">
                      <a:alpha val="43137"/>
                    </a:srgbClr>
                  </a:outerShdw>
                </a:effectLst>
                <a:latin typeface="Bahnschrift Condensed" pitchFamily="34" charset="0"/>
              </a:rPr>
              <a:t>http://e-khutbah.terengganu.gov.my</a:t>
            </a:r>
          </a:p>
          <a:p>
            <a:pPr algn="ctr" fontAlgn="auto">
              <a:spcBef>
                <a:spcPts val="0"/>
              </a:spcBef>
              <a:spcAft>
                <a:spcPts val="0"/>
              </a:spcAft>
              <a:defRPr/>
            </a:pPr>
            <a:endParaRPr lang="en-US" sz="2800" b="1" dirty="0">
              <a:ln>
                <a:solidFill>
                  <a:sysClr val="windowText" lastClr="000000"/>
                </a:solidFill>
              </a:ln>
              <a:solidFill>
                <a:srgbClr val="002060"/>
              </a:solidFill>
              <a:effectLst>
                <a:glow rad="152400">
                  <a:schemeClr val="bg2">
                    <a:alpha val="40000"/>
                  </a:schemeClr>
                </a:glow>
                <a:outerShdw blurRad="38100" dist="38100" dir="2700000" algn="tl">
                  <a:srgbClr val="000000">
                    <a:alpha val="43137"/>
                  </a:srgbClr>
                </a:outerShdw>
              </a:effectLst>
              <a:latin typeface="Bahnschrift Condensed" pitchFamily="34" charset="0"/>
            </a:endParaRPr>
          </a:p>
        </p:txBody>
      </p:sp>
    </p:spTree>
    <p:extLst>
      <p:ext uri="{BB962C8B-B14F-4D97-AF65-F5344CB8AC3E}">
        <p14:creationId xmlns:p14="http://schemas.microsoft.com/office/powerpoint/2010/main" val="1439922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nip Same Side Corner Rectangle 4"/>
          <p:cNvSpPr/>
          <p:nvPr/>
        </p:nvSpPr>
        <p:spPr>
          <a:xfrm>
            <a:off x="661598" y="1925310"/>
            <a:ext cx="7798834" cy="3663930"/>
          </a:xfrm>
          <a:prstGeom prst="snip2SameRect">
            <a:avLst>
              <a:gd name="adj1" fmla="val 8485"/>
              <a:gd name="adj2" fmla="val 9546"/>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5400000" scaled="1"/>
            <a:tileRect/>
          </a:gra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Menyemai</a:t>
            </a: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dalam</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jiwa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kita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agar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insaf</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terhadap</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nasib</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golongan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fakir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miskin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golongan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yang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ditimpa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kesusahan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serta</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prihatin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terhadap</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kesengsaraan</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rPr>
              <a:t>mereka</a:t>
            </a:r>
            <a:endParaRPr lang="en-MY"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797303" y="166209"/>
            <a:ext cx="7500990" cy="707886"/>
          </a:xfrm>
          <a:prstGeom prst="rect">
            <a:avLst/>
          </a:prstGeom>
        </p:spPr>
        <p:txBody>
          <a:bodyPr wrap="square">
            <a:spAutoFit/>
          </a:bodyPr>
          <a:lstStyle/>
          <a:p>
            <a:pPr algn="ctr" fontAlgn="auto">
              <a:spcBef>
                <a:spcPts val="0"/>
              </a:spcBef>
              <a:spcAft>
                <a:spcPts val="0"/>
              </a:spcAft>
              <a:defRPr/>
            </a:pPr>
            <a:r>
              <a:rPr lang="en-US" sz="4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Pengajaran</a:t>
            </a:r>
            <a:r>
              <a:rPr lang="en-US" sz="4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Ramadan</a:t>
            </a:r>
            <a:endParaRPr lang="en-US" sz="4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808056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998177" y="167341"/>
            <a:ext cx="6711133" cy="646331"/>
          </a:xfrm>
          <a:prstGeom prst="rect">
            <a:avLst/>
          </a:prstGeom>
        </p:spPr>
        <p:txBody>
          <a:bodyPr wrap="none">
            <a:spAutoFit/>
          </a:bodyPr>
          <a:lstStyle/>
          <a:p>
            <a:pPr lvl="0" algn="ctr">
              <a:defRPr/>
            </a:pPr>
            <a:r>
              <a:rPr lang="en-US" sz="36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Kesan</a:t>
            </a:r>
            <a:r>
              <a:rPr lang="en-US" sz="36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a:t>
            </a:r>
            <a:r>
              <a:rPr lang="en-US" sz="36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Pandemik</a:t>
            </a:r>
            <a:r>
              <a:rPr lang="en-US" sz="36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Covid</a:t>
            </a:r>
            <a:r>
              <a:rPr lang="en-US" sz="36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-19</a:t>
            </a:r>
            <a:endParaRPr lang="en-US" sz="36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4" name="Pentagon 3"/>
          <p:cNvSpPr/>
          <p:nvPr/>
        </p:nvSpPr>
        <p:spPr>
          <a:xfrm>
            <a:off x="266701" y="1442089"/>
            <a:ext cx="2505099" cy="712163"/>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Kes</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sejak</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2020</a:t>
            </a:r>
            <a:endPar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5" name="Rounded Rectangle 4"/>
          <p:cNvSpPr/>
          <p:nvPr/>
        </p:nvSpPr>
        <p:spPr>
          <a:xfrm>
            <a:off x="2771801" y="1442090"/>
            <a:ext cx="5838800" cy="198691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Jumlah</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kematian</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telah</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mencapai</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1400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lebih</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dengan</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sejumlah</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400,000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dijangkiti</a:t>
            </a:r>
            <a:endPar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6" name="Snip Same Side Corner Rectangle 5"/>
          <p:cNvSpPr/>
          <p:nvPr/>
        </p:nvSpPr>
        <p:spPr>
          <a:xfrm>
            <a:off x="467544" y="3663043"/>
            <a:ext cx="7772400" cy="2718285"/>
          </a:xfrm>
          <a:prstGeom prst="snip2SameRect">
            <a:avLst>
              <a:gd name="adj1" fmla="val 8485"/>
              <a:gd name="adj2" fmla="val 9546"/>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5400000" scaled="1"/>
            <a:tileRect/>
          </a:gra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Memberi</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kesan</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besar</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ekonomi</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ramai</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kehilangan</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pekerjaan</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memerlukan</a:t>
            </a:r>
            <a:r>
              <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bantuan</a:t>
            </a:r>
            <a:endParaRPr lang="en-US" sz="30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808056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 y="0"/>
            <a:ext cx="9144000" cy="6858000"/>
          </a:xfrm>
          <a:prstGeom prst="rect">
            <a:avLst/>
          </a:prstGeom>
        </p:spPr>
      </p:pic>
      <p:sp>
        <p:nvSpPr>
          <p:cNvPr id="3" name="Rectangle 2"/>
          <p:cNvSpPr/>
          <p:nvPr/>
        </p:nvSpPr>
        <p:spPr>
          <a:xfrm>
            <a:off x="1835696" y="212500"/>
            <a:ext cx="5027595" cy="707886"/>
          </a:xfrm>
          <a:prstGeom prst="rect">
            <a:avLst/>
          </a:prstGeom>
        </p:spPr>
        <p:txBody>
          <a:bodyPr wrap="none">
            <a:spAutoFit/>
          </a:bodyPr>
          <a:lstStyle/>
          <a:p>
            <a:pPr lvl="0" algn="ctr">
              <a:defRPr/>
            </a:pPr>
            <a:r>
              <a:rPr lang="en-US" sz="4000" b="1" i="1" dirty="0" err="1"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Pengertian</a:t>
            </a:r>
            <a:r>
              <a:rPr lang="en-US" sz="4000" b="1" i="1" dirty="0" smtClean="0">
                <a:ln>
                  <a:solidFill>
                    <a:prstClr val="black"/>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cs typeface="Traditional Arabic" pitchFamily="2" charset="-78"/>
              </a:rPr>
              <a:t> Zakat</a:t>
            </a:r>
            <a:endParaRPr lang="en-US" sz="4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
        <p:nvSpPr>
          <p:cNvPr id="5" name="Rounded Rectangle 4"/>
          <p:cNvSpPr/>
          <p:nvPr/>
        </p:nvSpPr>
        <p:spPr>
          <a:xfrm>
            <a:off x="2915816" y="1442090"/>
            <a:ext cx="5694784" cy="1037360"/>
          </a:xfrm>
          <a:prstGeom prst="roundRect">
            <a:avLst>
              <a:gd name="adj" fmla="val 0"/>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Bersih</a:t>
            </a:r>
            <a:r>
              <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subur</a:t>
            </a:r>
            <a:r>
              <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dan</a:t>
            </a:r>
            <a:r>
              <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36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berkat</a:t>
            </a:r>
            <a:endParaRPr lang="en-US" sz="36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6" name="Snip Same Side Corner Rectangle 5"/>
          <p:cNvSpPr/>
          <p:nvPr/>
        </p:nvSpPr>
        <p:spPr>
          <a:xfrm>
            <a:off x="2483768" y="3658580"/>
            <a:ext cx="6126831" cy="3010780"/>
          </a:xfrm>
          <a:prstGeom prst="snip2SameRect">
            <a:avLst>
              <a:gd name="adj1" fmla="val 8485"/>
              <a:gd name="adj2" fmla="val 9546"/>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5400000" scaled="1"/>
            <a:tileRect/>
          </a:gradFill>
          <a:ln w="28575">
            <a:solidFill>
              <a:schemeClr val="bg1"/>
            </a:solidFill>
          </a:ln>
          <a:effectLst>
            <a:glow rad="101600">
              <a:schemeClr val="tx1">
                <a:alpha val="60000"/>
              </a:schemeClr>
            </a:glo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s-MY" sz="2800" b="1" dirty="0" smtClean="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rPr>
              <a:t>Mengeluarkan sebahagian harta tertentu lalu diberikan kepad agolongan tertentu dalam kalangan asnaf dengan mengikut syarat-syarat tertentu</a:t>
            </a:r>
            <a:endParaRPr lang="ms-MY" sz="2800" b="1"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9" name="Pentagon 8"/>
          <p:cNvSpPr/>
          <p:nvPr/>
        </p:nvSpPr>
        <p:spPr>
          <a:xfrm>
            <a:off x="139982" y="3772880"/>
            <a:ext cx="2590800" cy="761020"/>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Sudut</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Syarak</a:t>
            </a:r>
            <a:endPar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
        <p:nvSpPr>
          <p:cNvPr id="10" name="Pentagon 9"/>
          <p:cNvSpPr/>
          <p:nvPr/>
        </p:nvSpPr>
        <p:spPr>
          <a:xfrm>
            <a:off x="325016" y="1391630"/>
            <a:ext cx="2590800" cy="761020"/>
          </a:xfrm>
          <a:prstGeom prst="homePlate">
            <a:avLst>
              <a:gd name="adj" fmla="val 61706"/>
            </a:avLst>
          </a:prstGeom>
          <a:solidFill>
            <a:srgbClr val="00B0F0">
              <a:alpha val="79000"/>
            </a:srgbClr>
          </a:solidFill>
          <a:ln w="57150">
            <a:solidFill>
              <a:schemeClr val="tx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Sudut</a:t>
            </a:r>
            <a:r>
              <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 </a:t>
            </a:r>
            <a:r>
              <a:rPr lang="en-US" sz="2800" dirty="0" err="1"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rPr>
              <a:t>bahasa</a:t>
            </a:r>
            <a:endParaRPr lang="en-US" sz="2800" dirty="0" smtClean="0">
              <a:ln w="9525" cmpd="sng">
                <a:solidFill>
                  <a:schemeClr val="tx1"/>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cs typeface="Arial" charset="0"/>
            </a:endParaRPr>
          </a:p>
        </p:txBody>
      </p:sp>
    </p:spTree>
    <p:extLst>
      <p:ext uri="{BB962C8B-B14F-4D97-AF65-F5344CB8AC3E}">
        <p14:creationId xmlns:p14="http://schemas.microsoft.com/office/powerpoint/2010/main" val="1550343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1404</Words>
  <Application>Microsoft Office PowerPoint</Application>
  <PresentationFormat>On-screen Show (4:3)</PresentationFormat>
  <Paragraphs>119</Paragraphs>
  <Slides>37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Arial Unicode MS</vt:lpstr>
      <vt:lpstr>Arial</vt:lpstr>
      <vt:lpstr>Arial Black</vt:lpstr>
      <vt:lpstr>Arial Rounded MT Bold</vt:lpstr>
      <vt:lpstr>Bahnschrift Condensed</vt:lpstr>
      <vt:lpstr>Berlin Sans FB Demi</vt:lpstr>
      <vt:lpstr>Bernard MT Condensed</vt:lpstr>
      <vt:lpstr>Calibri</vt:lpstr>
      <vt:lpstr>Libre Franklin Light</vt:lpstr>
      <vt:lpstr>Monotype Corsiva</vt:lpstr>
      <vt:lpstr>Roboto Regular</vt:lpstr>
      <vt:lpstr>Rubik Light</vt:lpstr>
      <vt:lpstr>Tahoma</vt:lpstr>
      <vt:lpstr>Times New Roman</vt:lpstr>
      <vt:lpstr>Traditional Arabic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Unit Dakwah &amp; Tarbiah</dc:creator>
  <cp:lastModifiedBy>Windows User</cp:lastModifiedBy>
  <cp:revision>21</cp:revision>
  <dcterms:created xsi:type="dcterms:W3CDTF">2021-05-06T00:23:29Z</dcterms:created>
  <dcterms:modified xsi:type="dcterms:W3CDTF">2021-05-06T06:48:19Z</dcterms:modified>
</cp:coreProperties>
</file>